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E7CC5-B636-8106-0F9E-B36EE79BD82B}" v="131" dt="2023-09-13T04:44:29.361"/>
    <p1510:client id="{2AD1E47C-DEEB-1F95-3651-65B1C128635B}" v="30" dt="2023-10-09T17:56:11.589"/>
    <p1510:client id="{356AE757-4B3A-10AF-D70D-B5DE069C6A6E}" v="245" dt="2023-09-05T17:30:11.408"/>
    <p1510:client id="{3E85D6D8-EF17-887B-B11C-459A4718F63D}" v="155" dt="2023-09-13T05:04:34.398"/>
    <p1510:client id="{8AEAEDB7-244C-5447-2815-A2A6EAB52347}" v="366" dt="2023-09-12T09:55:16.872"/>
    <p1510:client id="{8CFBC027-6A77-CBDC-3EA8-F33E12BC4F54}" v="11" dt="2023-10-02T05:59:40.743"/>
    <p1510:client id="{F253D7E7-2F54-D742-48E4-2E777FE2AD88}" v="191" dt="2023-08-29T10:16:24.1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10/9/2023</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8643248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979920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2540005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7880561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10/9/2023</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74929681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4666231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1435798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1971044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7275137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10/9/2023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86532977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10/9/2023</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2011754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10/9/2023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3116585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00" r:id="rId5"/>
    <p:sldLayoutId id="2147483706" r:id="rId6"/>
    <p:sldLayoutId id="2147483701" r:id="rId7"/>
    <p:sldLayoutId id="2147483702" r:id="rId8"/>
    <p:sldLayoutId id="2147483703" r:id="rId9"/>
    <p:sldLayoutId id="2147483704" r:id="rId10"/>
    <p:sldLayoutId id="2147483705" r:id="rId11"/>
  </p:sldLayoutIdLst>
  <p:hf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8.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B2BCF07F-4918-4956-B964-550E8D7B8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4" name="Picture 3" descr="A colorful symbol with black background&#10;&#10;Description automatically generated">
            <a:extLst>
              <a:ext uri="{FF2B5EF4-FFF2-40B4-BE49-F238E27FC236}">
                <a16:creationId xmlns:a16="http://schemas.microsoft.com/office/drawing/2014/main" id="{7E64B176-8989-790A-CCF9-AE0C90526838}"/>
              </a:ext>
            </a:extLst>
          </p:cNvPr>
          <p:cNvPicPr>
            <a:picLocks noChangeAspect="1"/>
          </p:cNvPicPr>
          <p:nvPr/>
        </p:nvPicPr>
        <p:blipFill>
          <a:blip r:embed="rId4"/>
          <a:stretch>
            <a:fillRect/>
          </a:stretch>
        </p:blipFill>
        <p:spPr>
          <a:xfrm>
            <a:off x="9090864" y="812291"/>
            <a:ext cx="1604675" cy="1604942"/>
          </a:xfrm>
          <a:prstGeom prst="rect">
            <a:avLst/>
          </a:prstGeom>
        </p:spPr>
      </p:pic>
      <p:pic>
        <p:nvPicPr>
          <p:cNvPr id="6" name="Picture 5" descr="A screenshot of a document&#10;&#10;Description automatically generated">
            <a:extLst>
              <a:ext uri="{FF2B5EF4-FFF2-40B4-BE49-F238E27FC236}">
                <a16:creationId xmlns:a16="http://schemas.microsoft.com/office/drawing/2014/main" id="{5F1862D7-982A-5E8F-7B1E-DDFBFA332C4C}"/>
              </a:ext>
            </a:extLst>
          </p:cNvPr>
          <p:cNvPicPr>
            <a:picLocks noChangeAspect="1"/>
          </p:cNvPicPr>
          <p:nvPr/>
        </p:nvPicPr>
        <p:blipFill>
          <a:blip r:embed="rId5"/>
          <a:stretch>
            <a:fillRect/>
          </a:stretch>
        </p:blipFill>
        <p:spPr>
          <a:xfrm>
            <a:off x="8415049" y="2624667"/>
            <a:ext cx="2645157" cy="3611544"/>
          </a:xfrm>
          <a:prstGeom prst="rect">
            <a:avLst/>
          </a:prstGeom>
        </p:spPr>
      </p:pic>
      <p:sp>
        <p:nvSpPr>
          <p:cNvPr id="50" name="Rectangle 49">
            <a:extLst>
              <a:ext uri="{FF2B5EF4-FFF2-40B4-BE49-F238E27FC236}">
                <a16:creationId xmlns:a16="http://schemas.microsoft.com/office/drawing/2014/main" id="{98FC88DF-FC9F-4FC4-9E33-DFD646C2D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tx1">
                <a:lumMod val="75000"/>
                <a:lumOff val="25000"/>
              </a:schemeClr>
            </a:solidFill>
            <a:prstDash val="solid"/>
            <a:miter lim="800000"/>
          </a:ln>
          <a:effectLst/>
        </p:spPr>
      </p:sp>
      <p:sp>
        <p:nvSpPr>
          <p:cNvPr id="2" name="Title 1"/>
          <p:cNvSpPr>
            <a:spLocks noGrp="1"/>
          </p:cNvSpPr>
          <p:nvPr>
            <p:ph type="ctrTitle"/>
          </p:nvPr>
        </p:nvSpPr>
        <p:spPr>
          <a:xfrm>
            <a:off x="374849" y="1425044"/>
            <a:ext cx="8916738" cy="578906"/>
          </a:xfrm>
        </p:spPr>
        <p:txBody>
          <a:bodyPr>
            <a:normAutofit fontScale="90000"/>
          </a:bodyPr>
          <a:lstStyle/>
          <a:p>
            <a:br>
              <a:rPr lang="en-US" sz="2900">
                <a:ea typeface="+mj-lt"/>
                <a:cs typeface="+mj-lt"/>
              </a:rPr>
            </a:br>
            <a:br>
              <a:rPr lang="en-US" sz="2900">
                <a:ea typeface="+mj-lt"/>
                <a:cs typeface="+mj-lt"/>
              </a:rPr>
            </a:br>
            <a:br>
              <a:rPr lang="en-US" sz="2900">
                <a:ea typeface="+mj-lt"/>
                <a:cs typeface="+mj-lt"/>
              </a:rPr>
            </a:br>
            <a:br>
              <a:rPr lang="en-US" sz="2900">
                <a:ea typeface="+mj-lt"/>
                <a:cs typeface="+mj-lt"/>
              </a:rPr>
            </a:br>
            <a:r>
              <a:rPr lang="en-US" sz="2900" i="0">
                <a:latin typeface="Georgia Pro"/>
                <a:ea typeface="+mj-lt"/>
                <a:cs typeface="+mj-lt"/>
              </a:rPr>
              <a:t>Acetylation of cellulose – Another pathway of natural cellulose aging during library storage of books and papers.</a:t>
            </a:r>
            <a:endParaRPr lang="en-US" sz="2900" i="0">
              <a:latin typeface="Georgia Pro"/>
            </a:endParaRPr>
          </a:p>
          <a:p>
            <a:endParaRPr lang="en-US" sz="2900">
              <a:latin typeface="Georgia Pro"/>
              <a:cs typeface="Calibri Light"/>
            </a:endParaRPr>
          </a:p>
        </p:txBody>
      </p:sp>
      <p:sp>
        <p:nvSpPr>
          <p:cNvPr id="3" name="Subtitle 2"/>
          <p:cNvSpPr>
            <a:spLocks noGrp="1"/>
          </p:cNvSpPr>
          <p:nvPr>
            <p:ph type="subTitle" idx="1"/>
          </p:nvPr>
        </p:nvSpPr>
        <p:spPr>
          <a:xfrm>
            <a:off x="1317386" y="3443812"/>
            <a:ext cx="6599864" cy="2188503"/>
          </a:xfrm>
        </p:spPr>
        <p:txBody>
          <a:bodyPr vert="horz" lIns="91440" tIns="45720" rIns="91440" bIns="45720" rtlCol="0" anchor="t">
            <a:normAutofit/>
          </a:bodyPr>
          <a:lstStyle/>
          <a:p>
            <a:pPr>
              <a:lnSpc>
                <a:spcPct val="100000"/>
              </a:lnSpc>
              <a:spcAft>
                <a:spcPts val="600"/>
              </a:spcAft>
            </a:pPr>
            <a:r>
              <a:rPr lang="en-US" sz="1400">
                <a:latin typeface="Cambria"/>
                <a:ea typeface="Cambria"/>
                <a:cs typeface="Calibri"/>
              </a:rPr>
              <a:t>Presented By : Harshit Katariya</a:t>
            </a:r>
          </a:p>
          <a:p>
            <a:pPr>
              <a:lnSpc>
                <a:spcPct val="100000"/>
              </a:lnSpc>
              <a:spcAft>
                <a:spcPts val="600"/>
              </a:spcAft>
            </a:pPr>
            <a:r>
              <a:rPr lang="en-US" sz="1400">
                <a:latin typeface="Cambria"/>
                <a:ea typeface="Cambria"/>
                <a:cs typeface="Calibri"/>
              </a:rPr>
              <a:t>Roll No: 210107033</a:t>
            </a:r>
          </a:p>
          <a:p>
            <a:pPr>
              <a:lnSpc>
                <a:spcPct val="100000"/>
              </a:lnSpc>
              <a:spcAft>
                <a:spcPts val="600"/>
              </a:spcAft>
            </a:pPr>
            <a:r>
              <a:rPr lang="en-US" sz="1400">
                <a:latin typeface="Cambria"/>
                <a:ea typeface="Cambria"/>
                <a:cs typeface="Calibri"/>
              </a:rPr>
              <a:t>Group No: 19</a:t>
            </a:r>
          </a:p>
          <a:p>
            <a:pPr>
              <a:lnSpc>
                <a:spcPct val="100000"/>
              </a:lnSpc>
              <a:spcAft>
                <a:spcPts val="600"/>
              </a:spcAft>
            </a:pPr>
            <a:r>
              <a:rPr lang="en-US" sz="1400">
                <a:latin typeface="Cambria"/>
                <a:ea typeface="Cambria"/>
                <a:cs typeface="Calibri"/>
              </a:rPr>
              <a:t>Date : 13th September 2023</a:t>
            </a:r>
          </a:p>
        </p:txBody>
      </p:sp>
      <p:sp>
        <p:nvSpPr>
          <p:cNvPr id="51" name="Rectangle 50">
            <a:extLst>
              <a:ext uri="{FF2B5EF4-FFF2-40B4-BE49-F238E27FC236}">
                <a16:creationId xmlns:a16="http://schemas.microsoft.com/office/drawing/2014/main" id="{227F550E-7E91-4E00-BAD3-903071C7F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91737B27-2FDB-4819-8276-3E1BE4126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CBEB561-DF70-4557-BEBF-2FE29C6628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BC40AF-6E9A-4A96-A533-FEB9BB900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2C102745-9074-E58C-8238-159C5F4BBDB2}"/>
              </a:ext>
            </a:extLst>
          </p:cNvPr>
          <p:cNvSpPr>
            <a:spLocks noGrp="1"/>
          </p:cNvSpPr>
          <p:nvPr>
            <p:ph type="sldNum" sz="quarter" idx="12"/>
          </p:nvPr>
        </p:nvSpPr>
        <p:spPr>
          <a:xfrm>
            <a:off x="6131308" y="5834313"/>
            <a:ext cx="914400" cy="228600"/>
          </a:xfrm>
        </p:spPr>
        <p:txBody>
          <a:bodyPr>
            <a:normAutofit/>
          </a:bodyPr>
          <a:lstStyle/>
          <a:p>
            <a:pPr>
              <a:lnSpc>
                <a:spcPct val="90000"/>
              </a:lnSpc>
              <a:spcAft>
                <a:spcPts val="600"/>
              </a:spcAft>
            </a:pPr>
            <a:fld id="{34B7E4EF-A1BD-40F4-AB7B-04F084DD991D}" type="slidenum">
              <a:rPr lang="en-US"/>
              <a:pPr>
                <a:lnSpc>
                  <a:spcPct val="90000"/>
                </a:lnSpc>
                <a:spcAft>
                  <a:spcPts val="600"/>
                </a:spcAft>
              </a:pPr>
              <a:t>1</a:t>
            </a:fld>
            <a:endParaRPr lang="en-US"/>
          </a:p>
        </p:txBody>
      </p:sp>
      <p:pic>
        <p:nvPicPr>
          <p:cNvPr id="7" name="Indian Institute of Technology Guwahati 11">
            <a:hlinkClick r:id="" action="ppaction://media"/>
            <a:extLst>
              <a:ext uri="{FF2B5EF4-FFF2-40B4-BE49-F238E27FC236}">
                <a16:creationId xmlns:a16="http://schemas.microsoft.com/office/drawing/2014/main" id="{FDA639A2-B283-412B-126B-BFF64427A2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8220" y="5262211"/>
            <a:ext cx="730250" cy="730250"/>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FD3F8F-96E7-072A-CC37-2EC228A17CD9}"/>
              </a:ext>
            </a:extLst>
          </p:cNvPr>
          <p:cNvSpPr>
            <a:spLocks noGrp="1"/>
          </p:cNvSpPr>
          <p:nvPr>
            <p:ph idx="1"/>
          </p:nvPr>
        </p:nvSpPr>
        <p:spPr>
          <a:xfrm>
            <a:off x="868680" y="1631983"/>
            <a:ext cx="6603538" cy="4403057"/>
          </a:xfrm>
        </p:spPr>
        <p:txBody>
          <a:bodyPr vert="horz" lIns="91440" tIns="45720" rIns="91440" bIns="45720" rtlCol="0">
            <a:normAutofit/>
          </a:bodyPr>
          <a:lstStyle/>
          <a:p>
            <a:r>
              <a:rPr lang="en-US" b="1">
                <a:ea typeface="+mn-lt"/>
                <a:cs typeface="+mn-lt"/>
              </a:rPr>
              <a:t>Acetylation of Cellulose during Aging:</a:t>
            </a:r>
          </a:p>
          <a:p>
            <a:pPr lvl="1">
              <a:buClr>
                <a:srgbClr val="262626"/>
              </a:buClr>
            </a:pPr>
            <a:r>
              <a:rPr lang="en-US">
                <a:ea typeface="+mn-lt"/>
                <a:cs typeface="+mn-lt"/>
              </a:rPr>
              <a:t>Natural aging conditions can lead to the acetylation of cellulose in paper and other cellulosic materials.</a:t>
            </a:r>
            <a:endParaRPr lang="en-US" b="1"/>
          </a:p>
          <a:p>
            <a:pPr lvl="1">
              <a:buClr>
                <a:srgbClr val="262626"/>
              </a:buClr>
            </a:pPr>
            <a:r>
              <a:rPr lang="en-US">
                <a:ea typeface="+mn-lt"/>
                <a:cs typeface="+mn-lt"/>
              </a:rPr>
              <a:t>Surface-confined water in cellulose, known as "non-freezing water," can serve as a reaction medium for acetylation, even under ambient conditions.</a:t>
            </a:r>
            <a:endParaRPr lang="en-US"/>
          </a:p>
          <a:p>
            <a:pPr lvl="1">
              <a:buClr>
                <a:srgbClr val="262626"/>
              </a:buClr>
            </a:pPr>
            <a:r>
              <a:rPr lang="en-US">
                <a:ea typeface="+mn-lt"/>
                <a:cs typeface="+mn-lt"/>
              </a:rPr>
              <a:t>The degree of acetylation, despite being low on average, can significantly impact the macroscopic properties of paper, affecting its hydrophobicity and overall behavior.</a:t>
            </a:r>
            <a:endParaRPr lang="en-US"/>
          </a:p>
          <a:p>
            <a:pPr lvl="1">
              <a:buClr>
                <a:srgbClr val="262626"/>
              </a:buClr>
            </a:pPr>
            <a:r>
              <a:rPr lang="en-US">
                <a:ea typeface="+mn-lt"/>
                <a:cs typeface="+mn-lt"/>
              </a:rPr>
              <a:t>Detecting and quantifying trace acetylation in paper is challenging but feasible using sensitive analytical methods that differentiate between organic acetates and free acetic acid or acetate salts.</a:t>
            </a:r>
            <a:endParaRPr lang="en-US"/>
          </a:p>
          <a:p>
            <a:pPr>
              <a:buClr>
                <a:srgbClr val="262626"/>
              </a:buClr>
            </a:pPr>
            <a:endParaRPr lang="en-US" b="1"/>
          </a:p>
        </p:txBody>
      </p:sp>
      <p:pic>
        <p:nvPicPr>
          <p:cNvPr id="6" name="Picture 5" descr="Microscopic view of cells">
            <a:extLst>
              <a:ext uri="{FF2B5EF4-FFF2-40B4-BE49-F238E27FC236}">
                <a16:creationId xmlns:a16="http://schemas.microsoft.com/office/drawing/2014/main" id="{72FD46A7-091D-98A8-FE98-27B876038E5E}"/>
              </a:ext>
            </a:extLst>
          </p:cNvPr>
          <p:cNvPicPr>
            <a:picLocks noChangeAspect="1"/>
          </p:cNvPicPr>
          <p:nvPr/>
        </p:nvPicPr>
        <p:blipFill rotWithShape="1">
          <a:blip r:embed="rId4"/>
          <a:srcRect r="4096" b="2"/>
          <a:stretch/>
        </p:blipFill>
        <p:spPr>
          <a:xfrm>
            <a:off x="7903029" y="365759"/>
            <a:ext cx="3917115" cy="3063241"/>
          </a:xfrm>
          <a:prstGeom prst="rect">
            <a:avLst/>
          </a:prstGeom>
        </p:spPr>
      </p:pic>
      <p:sp>
        <p:nvSpPr>
          <p:cNvPr id="4" name="Slide Number Placeholder 3">
            <a:extLst>
              <a:ext uri="{FF2B5EF4-FFF2-40B4-BE49-F238E27FC236}">
                <a16:creationId xmlns:a16="http://schemas.microsoft.com/office/drawing/2014/main" id="{C44F872B-B944-B302-153D-DA663BCF3DEF}"/>
              </a:ext>
            </a:extLst>
          </p:cNvPr>
          <p:cNvSpPr>
            <a:spLocks noGrp="1"/>
          </p:cNvSpPr>
          <p:nvPr>
            <p:ph type="sldNum" sz="quarter" idx="12"/>
          </p:nvPr>
        </p:nvSpPr>
        <p:spPr>
          <a:xfrm>
            <a:off x="10348535" y="6208776"/>
            <a:ext cx="1463040" cy="256032"/>
          </a:xfrm>
        </p:spPr>
        <p:txBody>
          <a:bodyPr>
            <a:normAutofit/>
          </a:bodyPr>
          <a:lstStyle/>
          <a:p>
            <a:pPr>
              <a:spcAft>
                <a:spcPts val="600"/>
              </a:spcAft>
            </a:pPr>
            <a:fld id="{34B7E4EF-A1BD-40F4-AB7B-04F084DD991D}" type="slidenum">
              <a:rPr lang="en-US">
                <a:solidFill>
                  <a:srgbClr val="FFFFFF"/>
                </a:solidFill>
              </a:rPr>
              <a:pPr>
                <a:spcAft>
                  <a:spcPts val="600"/>
                </a:spcAft>
              </a:pPr>
              <a:t>10</a:t>
            </a:fld>
            <a:endParaRPr lang="en-US">
              <a:solidFill>
                <a:srgbClr val="FFFFFF"/>
              </a:solidFill>
            </a:endParaRPr>
          </a:p>
        </p:txBody>
      </p:sp>
      <p:pic>
        <p:nvPicPr>
          <p:cNvPr id="5" name="Picture 4">
            <a:extLst>
              <a:ext uri="{FF2B5EF4-FFF2-40B4-BE49-F238E27FC236}">
                <a16:creationId xmlns:a16="http://schemas.microsoft.com/office/drawing/2014/main" id="{61DC7D63-076D-7C14-DD70-D52F94FFCB6C}"/>
              </a:ext>
            </a:extLst>
          </p:cNvPr>
          <p:cNvPicPr>
            <a:picLocks noChangeAspect="1"/>
          </p:cNvPicPr>
          <p:nvPr/>
        </p:nvPicPr>
        <p:blipFill rotWithShape="1">
          <a:blip r:embed="rId5"/>
          <a:srcRect l="577" r="4" b="4"/>
          <a:stretch/>
        </p:blipFill>
        <p:spPr>
          <a:xfrm>
            <a:off x="7903028" y="3429002"/>
            <a:ext cx="3917115" cy="3063239"/>
          </a:xfrm>
          <a:prstGeom prst="rect">
            <a:avLst/>
          </a:prstGeom>
        </p:spPr>
      </p:pic>
      <p:sp>
        <p:nvSpPr>
          <p:cNvPr id="21" name="Rectangle 20">
            <a:extLst>
              <a:ext uri="{FF2B5EF4-FFF2-40B4-BE49-F238E27FC236}">
                <a16:creationId xmlns:a16="http://schemas.microsoft.com/office/drawing/2014/main" id="{1EE8F117-D5DC-4AF4-AD72-FB7A93BAA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pic>
        <p:nvPicPr>
          <p:cNvPr id="2" name="Indian Institute of Technology Guwahati 5">
            <a:hlinkClick r:id="" action="ppaction://media"/>
            <a:extLst>
              <a:ext uri="{FF2B5EF4-FFF2-40B4-BE49-F238E27FC236}">
                <a16:creationId xmlns:a16="http://schemas.microsoft.com/office/drawing/2014/main" id="{D84F6B59-8066-420F-15FE-F0479CCE4E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910" y="5383592"/>
            <a:ext cx="730250" cy="730250"/>
          </a:xfrm>
          <a:prstGeom prst="rect">
            <a:avLst/>
          </a:prstGeom>
        </p:spPr>
      </p:pic>
    </p:spTree>
    <p:extLst>
      <p:ext uri="{BB962C8B-B14F-4D97-AF65-F5344CB8AC3E}">
        <p14:creationId xmlns:p14="http://schemas.microsoft.com/office/powerpoint/2010/main" val="5766456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A5F2843-B0D0-ECB0-0FFA-0617776A657E}"/>
              </a:ext>
            </a:extLst>
          </p:cNvPr>
          <p:cNvPicPr>
            <a:picLocks noChangeAspect="1"/>
          </p:cNvPicPr>
          <p:nvPr/>
        </p:nvPicPr>
        <p:blipFill>
          <a:blip r:embed="rId4"/>
          <a:stretch>
            <a:fillRect/>
          </a:stretch>
        </p:blipFill>
        <p:spPr>
          <a:xfrm>
            <a:off x="643468" y="959098"/>
            <a:ext cx="5060992" cy="2049701"/>
          </a:xfrm>
          <a:prstGeom prst="rect">
            <a:avLst/>
          </a:prstGeom>
        </p:spPr>
      </p:pic>
      <p:pic>
        <p:nvPicPr>
          <p:cNvPr id="6" name="Picture 5">
            <a:extLst>
              <a:ext uri="{FF2B5EF4-FFF2-40B4-BE49-F238E27FC236}">
                <a16:creationId xmlns:a16="http://schemas.microsoft.com/office/drawing/2014/main" id="{6E6F4704-6779-AB19-8FBC-A69EA6A00C48}"/>
              </a:ext>
            </a:extLst>
          </p:cNvPr>
          <p:cNvPicPr>
            <a:picLocks noChangeAspect="1"/>
          </p:cNvPicPr>
          <p:nvPr/>
        </p:nvPicPr>
        <p:blipFill rotWithShape="1">
          <a:blip r:embed="rId5"/>
          <a:srcRect r="6250" b="6250"/>
          <a:stretch/>
        </p:blipFill>
        <p:spPr>
          <a:xfrm>
            <a:off x="710145" y="3509433"/>
            <a:ext cx="4927637" cy="2771795"/>
          </a:xfrm>
          <a:prstGeom prst="rect">
            <a:avLst/>
          </a:prstGeom>
        </p:spPr>
      </p:pic>
      <p:sp>
        <p:nvSpPr>
          <p:cNvPr id="3" name="Content Placeholder 2">
            <a:extLst>
              <a:ext uri="{FF2B5EF4-FFF2-40B4-BE49-F238E27FC236}">
                <a16:creationId xmlns:a16="http://schemas.microsoft.com/office/drawing/2014/main" id="{3F098B0A-07A3-A92E-9146-71A68D2DB03A}"/>
              </a:ext>
            </a:extLst>
          </p:cNvPr>
          <p:cNvSpPr>
            <a:spLocks noGrp="1"/>
          </p:cNvSpPr>
          <p:nvPr>
            <p:ph idx="1"/>
          </p:nvPr>
        </p:nvSpPr>
        <p:spPr>
          <a:xfrm>
            <a:off x="6846137" y="1548962"/>
            <a:ext cx="4602152" cy="4470025"/>
          </a:xfrm>
        </p:spPr>
        <p:txBody>
          <a:bodyPr vert="horz" lIns="91440" tIns="45720" rIns="91440" bIns="45720" rtlCol="0">
            <a:normAutofit/>
          </a:bodyPr>
          <a:lstStyle/>
          <a:p>
            <a:r>
              <a:rPr lang="en-US" b="1">
                <a:ea typeface="+mn-lt"/>
                <a:cs typeface="+mn-lt"/>
              </a:rPr>
              <a:t>Evidence of Acetylation in Library Books:</a:t>
            </a:r>
          </a:p>
          <a:p>
            <a:pPr lvl="1">
              <a:buClr>
                <a:srgbClr val="262626"/>
              </a:buClr>
            </a:pPr>
            <a:r>
              <a:rPr lang="en-US">
                <a:ea typeface="+mn-lt"/>
                <a:cs typeface="+mn-lt"/>
              </a:rPr>
              <a:t>Analysis of books stored in libraries for varying durations (ranging from 35 to 109 years) showed evidence of cellulose acetylation.</a:t>
            </a:r>
            <a:endParaRPr lang="en-US" b="1"/>
          </a:p>
          <a:p>
            <a:pPr lvl="1">
              <a:buClr>
                <a:srgbClr val="262626"/>
              </a:buClr>
            </a:pPr>
            <a:r>
              <a:rPr lang="en-US">
                <a:ea typeface="+mn-lt"/>
                <a:cs typeface="+mn-lt"/>
              </a:rPr>
              <a:t>The degree of acetylation increased with longer storage times, indicating ongoing acetylation processes in these materials.</a:t>
            </a:r>
            <a:endParaRPr lang="en-US"/>
          </a:p>
          <a:p>
            <a:pPr lvl="1">
              <a:buClr>
                <a:srgbClr val="262626"/>
              </a:buClr>
            </a:pPr>
            <a:r>
              <a:rPr lang="en-US">
                <a:ea typeface="+mn-lt"/>
                <a:cs typeface="+mn-lt"/>
              </a:rPr>
              <a:t>Acetylation degrees were quantified based on the number of acetyl groups per </a:t>
            </a:r>
            <a:r>
              <a:rPr lang="en-US" err="1">
                <a:ea typeface="+mn-lt"/>
                <a:cs typeface="+mn-lt"/>
              </a:rPr>
              <a:t>anhydroglucose</a:t>
            </a:r>
            <a:r>
              <a:rPr lang="en-US">
                <a:ea typeface="+mn-lt"/>
                <a:cs typeface="+mn-lt"/>
              </a:rPr>
              <a:t> unit, with values ranging from one acetylated hydroxyl group in 170 to 4,800 units, depending on the age of the book.</a:t>
            </a:r>
            <a:endParaRPr lang="en-US"/>
          </a:p>
          <a:p>
            <a:pPr>
              <a:buClr>
                <a:srgbClr val="262626"/>
              </a:buClr>
            </a:pPr>
            <a:endParaRPr lang="en-US" b="1"/>
          </a:p>
        </p:txBody>
      </p:sp>
      <p:sp>
        <p:nvSpPr>
          <p:cNvPr id="4" name="Slide Number Placeholder 3">
            <a:extLst>
              <a:ext uri="{FF2B5EF4-FFF2-40B4-BE49-F238E27FC236}">
                <a16:creationId xmlns:a16="http://schemas.microsoft.com/office/drawing/2014/main" id="{38471BC5-456A-129B-2FD2-69B05AB3E14A}"/>
              </a:ext>
            </a:extLst>
          </p:cNvPr>
          <p:cNvSpPr>
            <a:spLocks noGrp="1"/>
          </p:cNvSpPr>
          <p:nvPr>
            <p:ph type="sldNum" sz="quarter" idx="12"/>
          </p:nvPr>
        </p:nvSpPr>
        <p:spPr>
          <a:xfrm>
            <a:off x="325565" y="6314102"/>
            <a:ext cx="548640" cy="274320"/>
          </a:xfrm>
        </p:spPr>
        <p:txBody>
          <a:bodyPr>
            <a:normAutofit/>
          </a:bodyPr>
          <a:lstStyle/>
          <a:p>
            <a:pPr>
              <a:spcAft>
                <a:spcPts val="600"/>
              </a:spcAft>
            </a:pPr>
            <a:fld id="{34B7E4EF-A1BD-40F4-AB7B-04F084DD991D}" type="slidenum">
              <a:rPr lang="en-US">
                <a:solidFill>
                  <a:schemeClr val="tx1">
                    <a:lumMod val="85000"/>
                    <a:lumOff val="15000"/>
                  </a:schemeClr>
                </a:solidFill>
              </a:rPr>
              <a:pPr>
                <a:spcAft>
                  <a:spcPts val="600"/>
                </a:spcAft>
              </a:pPr>
              <a:t>11</a:t>
            </a:fld>
            <a:endParaRPr lang="en-US">
              <a:solidFill>
                <a:schemeClr val="tx1">
                  <a:lumMod val="85000"/>
                  <a:lumOff val="15000"/>
                </a:schemeClr>
              </a:solidFill>
            </a:endParaRPr>
          </a:p>
        </p:txBody>
      </p:sp>
      <p:pic>
        <p:nvPicPr>
          <p:cNvPr id="2" name="Indian Institute of Technology Guwahati 6">
            <a:hlinkClick r:id="" action="ppaction://media"/>
            <a:extLst>
              <a:ext uri="{FF2B5EF4-FFF2-40B4-BE49-F238E27FC236}">
                <a16:creationId xmlns:a16="http://schemas.microsoft.com/office/drawing/2014/main" id="{05E596E9-F1D1-2286-1FDF-1DF328A49C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42344" y="5282441"/>
            <a:ext cx="730250" cy="730250"/>
          </a:xfrm>
          <a:prstGeom prst="rect">
            <a:avLst/>
          </a:prstGeom>
        </p:spPr>
      </p:pic>
    </p:spTree>
    <p:extLst>
      <p:ext uri="{BB962C8B-B14F-4D97-AF65-F5344CB8AC3E}">
        <p14:creationId xmlns:p14="http://schemas.microsoft.com/office/powerpoint/2010/main" val="39588671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6BA348-F6C1-02D5-7386-5AC0AF01739C}"/>
              </a:ext>
            </a:extLst>
          </p:cNvPr>
          <p:cNvPicPr>
            <a:picLocks noChangeAspect="1"/>
          </p:cNvPicPr>
          <p:nvPr/>
        </p:nvPicPr>
        <p:blipFill>
          <a:blip r:embed="rId4"/>
          <a:stretch>
            <a:fillRect/>
          </a:stretch>
        </p:blipFill>
        <p:spPr>
          <a:xfrm>
            <a:off x="643468" y="959098"/>
            <a:ext cx="5060992" cy="2049701"/>
          </a:xfrm>
          <a:prstGeom prst="rect">
            <a:avLst/>
          </a:prstGeom>
        </p:spPr>
      </p:pic>
      <p:pic>
        <p:nvPicPr>
          <p:cNvPr id="6" name="Picture 5" descr="Molecules">
            <a:extLst>
              <a:ext uri="{FF2B5EF4-FFF2-40B4-BE49-F238E27FC236}">
                <a16:creationId xmlns:a16="http://schemas.microsoft.com/office/drawing/2014/main" id="{BBF8A6B3-04DD-6E02-9B7F-C48A5EA90B4E}"/>
              </a:ext>
            </a:extLst>
          </p:cNvPr>
          <p:cNvPicPr>
            <a:picLocks noChangeAspect="1"/>
          </p:cNvPicPr>
          <p:nvPr/>
        </p:nvPicPr>
        <p:blipFill rotWithShape="1">
          <a:blip r:embed="rId5"/>
          <a:srcRect t="14797" r="-2" b="806"/>
          <a:stretch/>
        </p:blipFill>
        <p:spPr>
          <a:xfrm>
            <a:off x="713815" y="3509433"/>
            <a:ext cx="4920297" cy="2771795"/>
          </a:xfrm>
          <a:prstGeom prst="rect">
            <a:avLst/>
          </a:prstGeom>
        </p:spPr>
      </p:pic>
      <p:sp>
        <p:nvSpPr>
          <p:cNvPr id="3" name="Content Placeholder 2">
            <a:extLst>
              <a:ext uri="{FF2B5EF4-FFF2-40B4-BE49-F238E27FC236}">
                <a16:creationId xmlns:a16="http://schemas.microsoft.com/office/drawing/2014/main" id="{16974CF9-81C0-47BC-4BE7-F93565817614}"/>
              </a:ext>
            </a:extLst>
          </p:cNvPr>
          <p:cNvSpPr>
            <a:spLocks noGrp="1"/>
          </p:cNvSpPr>
          <p:nvPr>
            <p:ph idx="1"/>
          </p:nvPr>
        </p:nvSpPr>
        <p:spPr>
          <a:xfrm>
            <a:off x="6846137" y="1430593"/>
            <a:ext cx="4602152" cy="4558802"/>
          </a:xfrm>
        </p:spPr>
        <p:txBody>
          <a:bodyPr vert="horz" lIns="91440" tIns="45720" rIns="91440" bIns="45720" rtlCol="0">
            <a:normAutofit lnSpcReduction="10000"/>
          </a:bodyPr>
          <a:lstStyle/>
          <a:p>
            <a:pPr>
              <a:lnSpc>
                <a:spcPct val="100000"/>
              </a:lnSpc>
            </a:pPr>
            <a:r>
              <a:rPr lang="en-US" b="1">
                <a:ea typeface="+mn-lt"/>
                <a:cs typeface="+mn-lt"/>
              </a:rPr>
              <a:t>Implications for Preservation and Conservation:</a:t>
            </a:r>
            <a:endParaRPr lang="en-US"/>
          </a:p>
          <a:p>
            <a:pPr lvl="1">
              <a:lnSpc>
                <a:spcPct val="100000"/>
              </a:lnSpc>
              <a:buClr>
                <a:srgbClr val="262626"/>
              </a:buClr>
            </a:pPr>
            <a:r>
              <a:rPr lang="en-US" sz="1700">
                <a:ea typeface="+mn-lt"/>
                <a:cs typeface="+mn-lt"/>
              </a:rPr>
              <a:t>The presence of acetic acid and the potential for cellulose acetylation in aged paper and cellulose-based artifacts highlight the importance of preservation and conservation efforts.</a:t>
            </a:r>
            <a:endParaRPr lang="en-US" sz="1700"/>
          </a:p>
          <a:p>
            <a:pPr lvl="1">
              <a:lnSpc>
                <a:spcPct val="100000"/>
              </a:lnSpc>
              <a:buClr>
                <a:srgbClr val="262626"/>
              </a:buClr>
            </a:pPr>
            <a:r>
              <a:rPr lang="en-US" sz="1700">
                <a:ea typeface="+mn-lt"/>
                <a:cs typeface="+mn-lt"/>
              </a:rPr>
              <a:t>Preservationists and conservators must consider the long-term effects of acetic acid exposure on the stability and integrity of historic documents, artworks, and artifacts.</a:t>
            </a:r>
            <a:endParaRPr lang="en-US" sz="1700"/>
          </a:p>
          <a:p>
            <a:pPr lvl="1">
              <a:lnSpc>
                <a:spcPct val="100000"/>
              </a:lnSpc>
              <a:buClr>
                <a:srgbClr val="262626"/>
              </a:buClr>
            </a:pPr>
            <a:r>
              <a:rPr lang="en-US" sz="1700">
                <a:ea typeface="+mn-lt"/>
                <a:cs typeface="+mn-lt"/>
              </a:rPr>
              <a:t>Strategies may include controlling storage conditions, limiting exposure to acidic environments, and employing conservation techniques to mitigate the impact of acetic acid on cellulose materials.</a:t>
            </a:r>
            <a:endParaRPr lang="en-US" sz="1700"/>
          </a:p>
          <a:p>
            <a:pPr marL="0" indent="0">
              <a:lnSpc>
                <a:spcPct val="100000"/>
              </a:lnSpc>
              <a:buClr>
                <a:srgbClr val="262626"/>
              </a:buClr>
              <a:buNone/>
            </a:pPr>
            <a:br>
              <a:rPr lang="en-US"/>
            </a:br>
            <a:endParaRPr lang="en-US"/>
          </a:p>
          <a:p>
            <a:pPr>
              <a:lnSpc>
                <a:spcPct val="100000"/>
              </a:lnSpc>
              <a:buClr>
                <a:srgbClr val="262626"/>
              </a:buClr>
            </a:pPr>
            <a:endParaRPr lang="en-US"/>
          </a:p>
        </p:txBody>
      </p:sp>
      <p:sp>
        <p:nvSpPr>
          <p:cNvPr id="4" name="Slide Number Placeholder 3">
            <a:extLst>
              <a:ext uri="{FF2B5EF4-FFF2-40B4-BE49-F238E27FC236}">
                <a16:creationId xmlns:a16="http://schemas.microsoft.com/office/drawing/2014/main" id="{8F7CDB17-F5F2-3B8D-4619-98C7B865EECA}"/>
              </a:ext>
            </a:extLst>
          </p:cNvPr>
          <p:cNvSpPr>
            <a:spLocks noGrp="1"/>
          </p:cNvSpPr>
          <p:nvPr>
            <p:ph type="sldNum" sz="quarter" idx="12"/>
          </p:nvPr>
        </p:nvSpPr>
        <p:spPr>
          <a:xfrm>
            <a:off x="325565" y="6314102"/>
            <a:ext cx="548640" cy="274320"/>
          </a:xfrm>
        </p:spPr>
        <p:txBody>
          <a:bodyPr>
            <a:normAutofit/>
          </a:bodyPr>
          <a:lstStyle/>
          <a:p>
            <a:pPr>
              <a:spcAft>
                <a:spcPts val="600"/>
              </a:spcAft>
            </a:pPr>
            <a:fld id="{34B7E4EF-A1BD-40F4-AB7B-04F084DD991D}" type="slidenum">
              <a:rPr lang="en-US">
                <a:solidFill>
                  <a:schemeClr val="tx1">
                    <a:lumMod val="85000"/>
                    <a:lumOff val="15000"/>
                  </a:schemeClr>
                </a:solidFill>
              </a:rPr>
              <a:pPr>
                <a:spcAft>
                  <a:spcPts val="600"/>
                </a:spcAft>
              </a:pPr>
              <a:t>12</a:t>
            </a:fld>
            <a:endParaRPr lang="en-US">
              <a:solidFill>
                <a:schemeClr val="tx1">
                  <a:lumMod val="85000"/>
                  <a:lumOff val="15000"/>
                </a:schemeClr>
              </a:solidFill>
            </a:endParaRPr>
          </a:p>
        </p:txBody>
      </p:sp>
      <p:pic>
        <p:nvPicPr>
          <p:cNvPr id="2" name="Indian Institute of Technology Guwahati 7">
            <a:hlinkClick r:id="" action="ppaction://media"/>
            <a:extLst>
              <a:ext uri="{FF2B5EF4-FFF2-40B4-BE49-F238E27FC236}">
                <a16:creationId xmlns:a16="http://schemas.microsoft.com/office/drawing/2014/main" id="{909FADE4-86C2-C31F-6DF0-DB54AF2A4A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742379" y="5255468"/>
            <a:ext cx="730250" cy="730250"/>
          </a:xfrm>
          <a:prstGeom prst="rect">
            <a:avLst/>
          </a:prstGeom>
        </p:spPr>
      </p:pic>
    </p:spTree>
    <p:extLst>
      <p:ext uri="{BB962C8B-B14F-4D97-AF65-F5344CB8AC3E}">
        <p14:creationId xmlns:p14="http://schemas.microsoft.com/office/powerpoint/2010/main" val="13999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pointing on a map">
            <a:extLst>
              <a:ext uri="{FF2B5EF4-FFF2-40B4-BE49-F238E27FC236}">
                <a16:creationId xmlns:a16="http://schemas.microsoft.com/office/drawing/2014/main" id="{3CD6A534-C8AB-618E-9BEB-E3EAADC6FF54}"/>
              </a:ext>
            </a:extLst>
          </p:cNvPr>
          <p:cNvPicPr>
            <a:picLocks noChangeAspect="1"/>
          </p:cNvPicPr>
          <p:nvPr/>
        </p:nvPicPr>
        <p:blipFill rotWithShape="1">
          <a:blip r:embed="rId4"/>
          <a:srcRect b="1573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different colored bars&#10;&#10;Description automatically generated">
            <a:extLst>
              <a:ext uri="{FF2B5EF4-FFF2-40B4-BE49-F238E27FC236}">
                <a16:creationId xmlns:a16="http://schemas.microsoft.com/office/drawing/2014/main" id="{8A75BEF7-16E2-DD2E-0A14-55590937A0C3}"/>
              </a:ext>
            </a:extLst>
          </p:cNvPr>
          <p:cNvPicPr>
            <a:picLocks noChangeAspect="1"/>
          </p:cNvPicPr>
          <p:nvPr/>
        </p:nvPicPr>
        <p:blipFill rotWithShape="1">
          <a:blip r:embed="rId5"/>
          <a:srcRect t="8553" r="-3" b="5065"/>
          <a:stretch/>
        </p:blipFill>
        <p:spPr>
          <a:xfrm>
            <a:off x="6487542" y="407586"/>
            <a:ext cx="5299768" cy="3021405"/>
          </a:xfrm>
          <a:prstGeom prst="rect">
            <a:avLst/>
          </a:prstGeom>
        </p:spPr>
      </p:pic>
      <p:sp>
        <p:nvSpPr>
          <p:cNvPr id="4" name="Slide Number Placeholder 3">
            <a:extLst>
              <a:ext uri="{FF2B5EF4-FFF2-40B4-BE49-F238E27FC236}">
                <a16:creationId xmlns:a16="http://schemas.microsoft.com/office/drawing/2014/main" id="{F892F476-F829-C91C-7AAA-9D994867144F}"/>
              </a:ext>
            </a:extLst>
          </p:cNvPr>
          <p:cNvSpPr>
            <a:spLocks noGrp="1"/>
          </p:cNvSpPr>
          <p:nvPr>
            <p:ph type="sldNum" sz="quarter" idx="12"/>
          </p:nvPr>
        </p:nvSpPr>
        <p:spPr>
          <a:xfrm>
            <a:off x="325565" y="6018987"/>
            <a:ext cx="548640" cy="274320"/>
          </a:xfrm>
        </p:spPr>
        <p:txBody>
          <a:bodyPr>
            <a:normAutofit/>
          </a:bodyPr>
          <a:lstStyle/>
          <a:p>
            <a:pPr>
              <a:spcAft>
                <a:spcPts val="600"/>
              </a:spcAft>
            </a:pPr>
            <a:fld id="{34B7E4EF-A1BD-40F4-AB7B-04F084DD991D}" type="slidenum">
              <a:rPr lang="en-US">
                <a:solidFill>
                  <a:srgbClr val="FFFFFF"/>
                </a:solidFill>
              </a:rPr>
              <a:pPr>
                <a:spcAft>
                  <a:spcPts val="600"/>
                </a:spcAft>
              </a:pPr>
              <a:t>13</a:t>
            </a:fld>
            <a:endParaRPr lang="en-US">
              <a:solidFill>
                <a:srgbClr val="FFFFFF"/>
              </a:solidFill>
            </a:endParaRPr>
          </a:p>
        </p:txBody>
      </p:sp>
      <p:sp>
        <p:nvSpPr>
          <p:cNvPr id="3" name="Content Placeholder 2">
            <a:extLst>
              <a:ext uri="{FF2B5EF4-FFF2-40B4-BE49-F238E27FC236}">
                <a16:creationId xmlns:a16="http://schemas.microsoft.com/office/drawing/2014/main" id="{F6F74350-4BA3-4E73-C254-F224B872C498}"/>
              </a:ext>
            </a:extLst>
          </p:cNvPr>
          <p:cNvSpPr>
            <a:spLocks noGrp="1"/>
          </p:cNvSpPr>
          <p:nvPr>
            <p:ph idx="1"/>
          </p:nvPr>
        </p:nvSpPr>
        <p:spPr>
          <a:xfrm>
            <a:off x="6846137" y="3756681"/>
            <a:ext cx="4602152" cy="2484247"/>
          </a:xfrm>
        </p:spPr>
        <p:txBody>
          <a:bodyPr vert="horz" lIns="91440" tIns="45720" rIns="91440" bIns="45720" rtlCol="0">
            <a:normAutofit/>
          </a:bodyPr>
          <a:lstStyle/>
          <a:p>
            <a:pPr>
              <a:lnSpc>
                <a:spcPct val="100000"/>
              </a:lnSpc>
            </a:pPr>
            <a:r>
              <a:rPr lang="en-US" sz="1000" b="1">
                <a:ea typeface="+mn-lt"/>
                <a:cs typeface="+mn-lt"/>
              </a:rPr>
              <a:t>Future Research Directions:</a:t>
            </a:r>
          </a:p>
          <a:p>
            <a:pPr lvl="1">
              <a:lnSpc>
                <a:spcPct val="100000"/>
              </a:lnSpc>
              <a:buClr>
                <a:srgbClr val="262626"/>
              </a:buClr>
            </a:pPr>
            <a:r>
              <a:rPr lang="en-US" sz="1000">
                <a:ea typeface="+mn-lt"/>
                <a:cs typeface="+mn-lt"/>
              </a:rPr>
              <a:t>Further research is needed to deepen our understanding of cellulose acetylation, especially under ambient aging conditions.</a:t>
            </a:r>
            <a:endParaRPr lang="en-US" sz="1000" b="1"/>
          </a:p>
          <a:p>
            <a:pPr lvl="1">
              <a:lnSpc>
                <a:spcPct val="100000"/>
              </a:lnSpc>
              <a:buClr>
                <a:srgbClr val="262626"/>
              </a:buClr>
            </a:pPr>
            <a:r>
              <a:rPr lang="en-US" sz="1000">
                <a:ea typeface="+mn-lt"/>
                <a:cs typeface="+mn-lt"/>
              </a:rPr>
              <a:t>Investigating the mechanisms, kinetics, and factors influencing acetic acid production and cellulose modification will enhance our ability to predict and manage these processes.</a:t>
            </a:r>
            <a:endParaRPr lang="en-US" sz="1000"/>
          </a:p>
          <a:p>
            <a:pPr lvl="1">
              <a:lnSpc>
                <a:spcPct val="100000"/>
              </a:lnSpc>
              <a:buClr>
                <a:srgbClr val="262626"/>
              </a:buClr>
            </a:pPr>
            <a:r>
              <a:rPr lang="en-US" sz="1000">
                <a:ea typeface="+mn-lt"/>
                <a:cs typeface="+mn-lt"/>
              </a:rPr>
              <a:t>Developing non-invasive or minimally invasive analytical methods for detecting trace acetylation in historic materials can aid in assessing their condition and informing preservation decisions.</a:t>
            </a:r>
            <a:endParaRPr lang="en-US" sz="1000"/>
          </a:p>
          <a:p>
            <a:pPr lvl="1">
              <a:lnSpc>
                <a:spcPct val="100000"/>
              </a:lnSpc>
              <a:buClr>
                <a:srgbClr val="262626"/>
              </a:buClr>
            </a:pPr>
            <a:r>
              <a:rPr lang="en-US" sz="1000">
                <a:ea typeface="+mn-lt"/>
                <a:cs typeface="+mn-lt"/>
              </a:rPr>
              <a:t>Collaborative efforts among scientists, conservators, and archivists are essential for advancing knowledge in this field and preserving cultural heritage for future generations.</a:t>
            </a:r>
            <a:endParaRPr lang="en-US" sz="1000"/>
          </a:p>
          <a:p>
            <a:pPr>
              <a:lnSpc>
                <a:spcPct val="100000"/>
              </a:lnSpc>
              <a:buClr>
                <a:srgbClr val="262626"/>
              </a:buClr>
            </a:pPr>
            <a:endParaRPr lang="en-US" sz="1000" b="1"/>
          </a:p>
        </p:txBody>
      </p:sp>
      <p:pic>
        <p:nvPicPr>
          <p:cNvPr id="2" name="jj">
            <a:hlinkClick r:id="" action="ppaction://media"/>
            <a:extLst>
              <a:ext uri="{FF2B5EF4-FFF2-40B4-BE49-F238E27FC236}">
                <a16:creationId xmlns:a16="http://schemas.microsoft.com/office/drawing/2014/main" id="{2D341FE0-CEAA-F069-4121-8BC77AB6D7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40079" y="5700530"/>
            <a:ext cx="730250" cy="730250"/>
          </a:xfrm>
          <a:prstGeom prst="rect">
            <a:avLst/>
          </a:prstGeom>
        </p:spPr>
      </p:pic>
    </p:spTree>
    <p:extLst>
      <p:ext uri="{BB962C8B-B14F-4D97-AF65-F5344CB8AC3E}">
        <p14:creationId xmlns:p14="http://schemas.microsoft.com/office/powerpoint/2010/main" val="1673868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en placed on top of a signature line">
            <a:extLst>
              <a:ext uri="{FF2B5EF4-FFF2-40B4-BE49-F238E27FC236}">
                <a16:creationId xmlns:a16="http://schemas.microsoft.com/office/drawing/2014/main" id="{C4913CB1-0F36-3757-4A8F-79276507FCA8}"/>
              </a:ext>
            </a:extLst>
          </p:cNvPr>
          <p:cNvPicPr>
            <a:picLocks noChangeAspect="1"/>
          </p:cNvPicPr>
          <p:nvPr/>
        </p:nvPicPr>
        <p:blipFill rotWithShape="1">
          <a:blip r:embed="rId4">
            <a:duotone>
              <a:schemeClr val="bg2">
                <a:shade val="45000"/>
                <a:satMod val="135000"/>
              </a:schemeClr>
              <a:prstClr val="white"/>
            </a:duotone>
            <a:alphaModFix amt="35000"/>
          </a:blip>
          <a:srcRect r="-2" b="15603"/>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FE9DA0B7-4770-87DF-02A8-6E7B01B37002}"/>
              </a:ext>
            </a:extLst>
          </p:cNvPr>
          <p:cNvSpPr>
            <a:spLocks noGrp="1"/>
          </p:cNvSpPr>
          <p:nvPr>
            <p:ph idx="1"/>
          </p:nvPr>
        </p:nvSpPr>
        <p:spPr>
          <a:xfrm>
            <a:off x="1066800" y="1289334"/>
            <a:ext cx="10058400" cy="4663410"/>
          </a:xfrm>
        </p:spPr>
        <p:txBody>
          <a:bodyPr vert="horz" lIns="91440" tIns="45720" rIns="91440" bIns="45720" rtlCol="0" anchor="t">
            <a:normAutofit/>
          </a:bodyPr>
          <a:lstStyle/>
          <a:p>
            <a:r>
              <a:rPr lang="en-US" sz="2400" b="1">
                <a:ea typeface="+mn-lt"/>
                <a:cs typeface="+mn-lt"/>
              </a:rPr>
              <a:t>Summary:</a:t>
            </a:r>
          </a:p>
          <a:p>
            <a:pPr lvl="1">
              <a:buClr>
                <a:srgbClr val="262626"/>
              </a:buClr>
            </a:pPr>
            <a:r>
              <a:rPr lang="en-US" sz="2000">
                <a:solidFill>
                  <a:schemeClr val="tx1">
                    <a:lumMod val="95000"/>
                    <a:lumOff val="5000"/>
                  </a:schemeClr>
                </a:solidFill>
                <a:ea typeface="+mn-lt"/>
                <a:cs typeface="+mn-lt"/>
              </a:rPr>
              <a:t>Acetic acid, a common airborne compound in environments with wood and paper, plays a crucial role in the aging of cellulose-based materials.</a:t>
            </a:r>
            <a:endParaRPr lang="en-US" sz="2000" b="1">
              <a:solidFill>
                <a:schemeClr val="tx1">
                  <a:lumMod val="95000"/>
                  <a:lumOff val="5000"/>
                </a:schemeClr>
              </a:solidFill>
            </a:endParaRPr>
          </a:p>
          <a:p>
            <a:pPr lvl="1">
              <a:buClr>
                <a:srgbClr val="262626"/>
              </a:buClr>
            </a:pPr>
            <a:r>
              <a:rPr lang="en-US" sz="2000">
                <a:solidFill>
                  <a:schemeClr val="tx1">
                    <a:lumMod val="95000"/>
                    <a:lumOff val="5000"/>
                  </a:schemeClr>
                </a:solidFill>
                <a:ea typeface="+mn-lt"/>
                <a:cs typeface="+mn-lt"/>
              </a:rPr>
              <a:t>Cellulose itself can serve as an endogenous source of acetic acid during aging, contributing to trace acetylation.</a:t>
            </a:r>
            <a:endParaRPr lang="en-US" sz="2000">
              <a:solidFill>
                <a:schemeClr val="tx1">
                  <a:lumMod val="95000"/>
                  <a:lumOff val="5000"/>
                </a:schemeClr>
              </a:solidFill>
            </a:endParaRPr>
          </a:p>
          <a:p>
            <a:pPr lvl="1">
              <a:buClr>
                <a:srgbClr val="262626"/>
              </a:buClr>
            </a:pPr>
            <a:r>
              <a:rPr lang="en-US" sz="2000">
                <a:solidFill>
                  <a:schemeClr val="tx1">
                    <a:lumMod val="95000"/>
                    <a:lumOff val="5000"/>
                  </a:schemeClr>
                </a:solidFill>
                <a:ea typeface="+mn-lt"/>
                <a:cs typeface="+mn-lt"/>
              </a:rPr>
              <a:t>Evidence of cellulose acetylation was found in naturally aged library books, with increasing acetylation degrees observed over time.</a:t>
            </a:r>
            <a:endParaRPr lang="en-US" sz="2000">
              <a:solidFill>
                <a:schemeClr val="tx1">
                  <a:lumMod val="95000"/>
                  <a:lumOff val="5000"/>
                </a:schemeClr>
              </a:solidFill>
            </a:endParaRPr>
          </a:p>
          <a:p>
            <a:pPr lvl="1">
              <a:buClr>
                <a:srgbClr val="262626"/>
              </a:buClr>
            </a:pPr>
            <a:r>
              <a:rPr lang="en-US" sz="2000">
                <a:solidFill>
                  <a:schemeClr val="tx1">
                    <a:lumMod val="95000"/>
                    <a:lumOff val="5000"/>
                  </a:schemeClr>
                </a:solidFill>
                <a:ea typeface="+mn-lt"/>
                <a:cs typeface="+mn-lt"/>
              </a:rPr>
              <a:t>Detecting and quantifying trace acetylation in cellulosic materials is essential for understanding their aging processes and developing preservation strategies.</a:t>
            </a:r>
            <a:endParaRPr lang="en-US" sz="2000">
              <a:solidFill>
                <a:schemeClr val="tx1">
                  <a:lumMod val="95000"/>
                  <a:lumOff val="5000"/>
                </a:schemeClr>
              </a:solidFill>
            </a:endParaRPr>
          </a:p>
          <a:p>
            <a:pPr>
              <a:buClr>
                <a:srgbClr val="262626"/>
              </a:buClr>
            </a:pPr>
            <a:endParaRPr lang="en-US" sz="2000" b="1">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CD71E15C-747A-CB3D-754E-FCB13C547DC6}"/>
              </a:ext>
            </a:extLst>
          </p:cNvPr>
          <p:cNvSpPr>
            <a:spLocks noGrp="1"/>
          </p:cNvSpPr>
          <p:nvPr>
            <p:ph type="sldNum" sz="quarter" idx="12"/>
          </p:nvPr>
        </p:nvSpPr>
        <p:spPr>
          <a:xfrm>
            <a:off x="10287000" y="6035040"/>
            <a:ext cx="838200" cy="365760"/>
          </a:xfrm>
        </p:spPr>
        <p:txBody>
          <a:bodyPr>
            <a:normAutofit/>
          </a:bodyPr>
          <a:lstStyle/>
          <a:p>
            <a:pPr>
              <a:spcAft>
                <a:spcPts val="600"/>
              </a:spcAft>
            </a:pPr>
            <a:fld id="{34B7E4EF-A1BD-40F4-AB7B-04F084DD991D}" type="slidenum">
              <a:rPr lang="en-US" smtClean="0"/>
              <a:pPr>
                <a:spcAft>
                  <a:spcPts val="600"/>
                </a:spcAft>
              </a:pPr>
              <a:t>14</a:t>
            </a:fld>
            <a:endParaRPr lang="en-US"/>
          </a:p>
        </p:txBody>
      </p:sp>
      <p:pic>
        <p:nvPicPr>
          <p:cNvPr id="2" name="Indian Institute of Technology Guwahati 9">
            <a:hlinkClick r:id="" action="ppaction://media"/>
            <a:extLst>
              <a:ext uri="{FF2B5EF4-FFF2-40B4-BE49-F238E27FC236}">
                <a16:creationId xmlns:a16="http://schemas.microsoft.com/office/drawing/2014/main" id="{63F56471-601B-77D2-CDA8-ED982A26E2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5459" y="5370105"/>
            <a:ext cx="730250" cy="730250"/>
          </a:xfrm>
          <a:prstGeom prst="rect">
            <a:avLst/>
          </a:prstGeom>
        </p:spPr>
      </p:pic>
    </p:spTree>
    <p:extLst>
      <p:ext uri="{BB962C8B-B14F-4D97-AF65-F5344CB8AC3E}">
        <p14:creationId xmlns:p14="http://schemas.microsoft.com/office/powerpoint/2010/main" val="42686276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Scientist holding solution in glassware in laboratory with rainbow overlay">
            <a:extLst>
              <a:ext uri="{FF2B5EF4-FFF2-40B4-BE49-F238E27FC236}">
                <a16:creationId xmlns:a16="http://schemas.microsoft.com/office/drawing/2014/main" id="{79EA5B0D-C0D5-7235-9188-1BB98D33EB33}"/>
              </a:ext>
            </a:extLst>
          </p:cNvPr>
          <p:cNvPicPr>
            <a:picLocks noChangeAspect="1"/>
          </p:cNvPicPr>
          <p:nvPr/>
        </p:nvPicPr>
        <p:blipFill rotWithShape="1">
          <a:blip r:embed="rId4">
            <a:duotone>
              <a:schemeClr val="bg2">
                <a:shade val="45000"/>
                <a:satMod val="135000"/>
              </a:schemeClr>
              <a:prstClr val="white"/>
            </a:duotone>
            <a:alphaModFix amt="35000"/>
          </a:blip>
          <a:srcRect t="1504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1D2522F7-DA53-D225-9399-1543D5A56D32}"/>
              </a:ext>
            </a:extLst>
          </p:cNvPr>
          <p:cNvSpPr>
            <a:spLocks noGrp="1"/>
          </p:cNvSpPr>
          <p:nvPr>
            <p:ph type="title"/>
          </p:nvPr>
        </p:nvSpPr>
        <p:spPr>
          <a:xfrm>
            <a:off x="1066800" y="730258"/>
            <a:ext cx="10058400" cy="1371600"/>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7998DA41-6A61-5A91-9FE6-CD29C0DC34F2}"/>
              </a:ext>
            </a:extLst>
          </p:cNvPr>
          <p:cNvSpPr>
            <a:spLocks noGrp="1"/>
          </p:cNvSpPr>
          <p:nvPr>
            <p:ph idx="1"/>
          </p:nvPr>
        </p:nvSpPr>
        <p:spPr>
          <a:xfrm>
            <a:off x="1066800" y="2103120"/>
            <a:ext cx="10058400" cy="3849624"/>
          </a:xfrm>
        </p:spPr>
        <p:txBody>
          <a:bodyPr vert="horz" lIns="91440" tIns="45720" rIns="91440" bIns="45720" rtlCol="0" anchor="t">
            <a:noAutofit/>
          </a:bodyPr>
          <a:lstStyle/>
          <a:p>
            <a:r>
              <a:rPr lang="en-US" sz="1600">
                <a:ea typeface="+mn-lt"/>
                <a:cs typeface="+mn-lt"/>
              </a:rPr>
              <a:t>Acetylation of cellulose in paper occurs during natural aging, particularly in environments like museums, libraries, and archives, confirming the initial hypothesis of low-level surface acetylation as a general pathway in paper aging.</a:t>
            </a:r>
            <a:endParaRPr lang="en-US" sz="1600"/>
          </a:p>
          <a:p>
            <a:pPr>
              <a:buClr>
                <a:srgbClr val="262626"/>
              </a:buClr>
            </a:pPr>
            <a:r>
              <a:rPr lang="en-US" sz="1600">
                <a:ea typeface="+mn-lt"/>
                <a:cs typeface="+mn-lt"/>
              </a:rPr>
              <a:t>The degrees of substitution for acetyl groups in aged paper are relatively minor, with values ranging from 0.008 to 0.00007, corresponding to one acetyl group per 30 up to several thousand </a:t>
            </a:r>
            <a:r>
              <a:rPr lang="en-US" sz="1600" err="1">
                <a:ea typeface="+mn-lt"/>
                <a:cs typeface="+mn-lt"/>
              </a:rPr>
              <a:t>anhydroglucose</a:t>
            </a:r>
            <a:r>
              <a:rPr lang="en-US" sz="1600">
                <a:ea typeface="+mn-lt"/>
                <a:cs typeface="+mn-lt"/>
              </a:rPr>
              <a:t> units.</a:t>
            </a:r>
            <a:endParaRPr lang="en-US" sz="1600"/>
          </a:p>
          <a:p>
            <a:pPr>
              <a:buClr>
                <a:srgbClr val="262626"/>
              </a:buClr>
            </a:pPr>
            <a:r>
              <a:rPr lang="en-US" sz="1600">
                <a:ea typeface="+mn-lt"/>
                <a:cs typeface="+mn-lt"/>
              </a:rPr>
              <a:t>This chemical alteration, albeit minute, can be unequivocally detected and quantified using the described quantification approach, shedding light on cellulose degradation.</a:t>
            </a:r>
            <a:endParaRPr lang="en-US" sz="1600"/>
          </a:p>
          <a:p>
            <a:pPr>
              <a:buClr>
                <a:srgbClr val="262626"/>
              </a:buClr>
            </a:pPr>
            <a:r>
              <a:rPr lang="en-US" sz="1600">
                <a:ea typeface="+mn-lt"/>
                <a:cs typeface="+mn-lt"/>
              </a:rPr>
              <a:t>The physical properties of paper are affected by acetylation, including changes in extractability and hydrophilicity/hydrophobicity. Additionally, other conservation-related impacts, such as interactions with ink, print, pigment mobility, and metal ion complexing, may occur but require further study.</a:t>
            </a:r>
            <a:endParaRPr lang="en-US" sz="1600"/>
          </a:p>
          <a:p>
            <a:pPr>
              <a:buClr>
                <a:srgbClr val="262626"/>
              </a:buClr>
            </a:pPr>
            <a:r>
              <a:rPr lang="en-US" sz="1600">
                <a:ea typeface="+mn-lt"/>
                <a:cs typeface="+mn-lt"/>
              </a:rPr>
              <a:t>The gas phase acetylation is an ongoing process influenced by factors like the concentration of acetic acid in the surrounding atmosphere. The balance between endogenous and exogenous contributors to acetic acid formation remains uncertain, emphasizing the need for more research to assess and optimize storage conditions and their impact on paper acetylation.</a:t>
            </a:r>
            <a:endParaRPr lang="en-US" sz="1600"/>
          </a:p>
          <a:p>
            <a:pPr>
              <a:buClr>
                <a:srgbClr val="262626"/>
              </a:buClr>
            </a:pPr>
            <a:endParaRPr lang="en-US"/>
          </a:p>
          <a:p>
            <a:pPr>
              <a:buClr>
                <a:srgbClr val="262626"/>
              </a:buClr>
            </a:pPr>
            <a:endParaRPr lang="en-US"/>
          </a:p>
        </p:txBody>
      </p:sp>
      <p:sp>
        <p:nvSpPr>
          <p:cNvPr id="4" name="Slide Number Placeholder 3">
            <a:extLst>
              <a:ext uri="{FF2B5EF4-FFF2-40B4-BE49-F238E27FC236}">
                <a16:creationId xmlns:a16="http://schemas.microsoft.com/office/drawing/2014/main" id="{8507F52A-E00B-B734-BBF9-6ED7BD87C7D4}"/>
              </a:ext>
            </a:extLst>
          </p:cNvPr>
          <p:cNvSpPr>
            <a:spLocks noGrp="1"/>
          </p:cNvSpPr>
          <p:nvPr>
            <p:ph type="sldNum" sz="quarter" idx="12"/>
          </p:nvPr>
        </p:nvSpPr>
        <p:spPr>
          <a:xfrm>
            <a:off x="10287000" y="6035040"/>
            <a:ext cx="838200" cy="365760"/>
          </a:xfrm>
        </p:spPr>
        <p:txBody>
          <a:bodyPr>
            <a:normAutofit/>
          </a:bodyPr>
          <a:lstStyle/>
          <a:p>
            <a:pPr>
              <a:spcAft>
                <a:spcPts val="600"/>
              </a:spcAft>
            </a:pPr>
            <a:fld id="{34B7E4EF-A1BD-40F4-AB7B-04F084DD991D}" type="slidenum">
              <a:rPr lang="en-US" smtClean="0"/>
              <a:pPr>
                <a:spcAft>
                  <a:spcPts val="600"/>
                </a:spcAft>
              </a:pPr>
              <a:t>15</a:t>
            </a:fld>
            <a:endParaRPr lang="en-US"/>
          </a:p>
        </p:txBody>
      </p:sp>
      <p:pic>
        <p:nvPicPr>
          <p:cNvPr id="5" name="15">
            <a:hlinkClick r:id="" action="ppaction://media"/>
            <a:extLst>
              <a:ext uri="{FF2B5EF4-FFF2-40B4-BE49-F238E27FC236}">
                <a16:creationId xmlns:a16="http://schemas.microsoft.com/office/drawing/2014/main" id="{32B4F77B-10FC-8695-78DA-226C951848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97282" y="1047610"/>
            <a:ext cx="730250" cy="730250"/>
          </a:xfrm>
          <a:prstGeom prst="rect">
            <a:avLst/>
          </a:prstGeom>
        </p:spPr>
      </p:pic>
    </p:spTree>
    <p:extLst>
      <p:ext uri="{BB962C8B-B14F-4D97-AF65-F5344CB8AC3E}">
        <p14:creationId xmlns:p14="http://schemas.microsoft.com/office/powerpoint/2010/main" val="384594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iner restaurant">
            <a:extLst>
              <a:ext uri="{FF2B5EF4-FFF2-40B4-BE49-F238E27FC236}">
                <a16:creationId xmlns:a16="http://schemas.microsoft.com/office/drawing/2014/main" id="{86124E53-17EF-7AE2-39B1-382958086E09}"/>
              </a:ext>
            </a:extLst>
          </p:cNvPr>
          <p:cNvPicPr>
            <a:picLocks noChangeAspect="1"/>
          </p:cNvPicPr>
          <p:nvPr/>
        </p:nvPicPr>
        <p:blipFill rotWithShape="1">
          <a:blip r:embed="rId2">
            <a:duotone>
              <a:schemeClr val="bg2">
                <a:shade val="45000"/>
                <a:satMod val="135000"/>
              </a:schemeClr>
              <a:prstClr val="white"/>
            </a:duotone>
            <a:alphaModFix amt="35000"/>
          </a:blip>
          <a:srcRect t="1484" r="-2" b="14118"/>
          <a:stretch/>
        </p:blipFill>
        <p:spPr>
          <a:xfrm>
            <a:off x="20" y="10"/>
            <a:ext cx="12191980" cy="6857990"/>
          </a:xfrm>
          <a:prstGeom prst="rect">
            <a:avLst/>
          </a:prstGeom>
        </p:spPr>
      </p:pic>
      <p:sp>
        <p:nvSpPr>
          <p:cNvPr id="2" name="Title 1">
            <a:extLst>
              <a:ext uri="{FF2B5EF4-FFF2-40B4-BE49-F238E27FC236}">
                <a16:creationId xmlns:a16="http://schemas.microsoft.com/office/drawing/2014/main" id="{4D49C791-1BC9-301F-CAA8-631D30392E32}"/>
              </a:ext>
            </a:extLst>
          </p:cNvPr>
          <p:cNvSpPr>
            <a:spLocks noGrp="1"/>
          </p:cNvSpPr>
          <p:nvPr>
            <p:ph type="title"/>
          </p:nvPr>
        </p:nvSpPr>
        <p:spPr>
          <a:xfrm>
            <a:off x="1066800" y="642594"/>
            <a:ext cx="10058400" cy="1371600"/>
          </a:xfrm>
        </p:spPr>
        <p:txBody>
          <a:bodyPr>
            <a:normAutofit/>
          </a:bodyPr>
          <a:lstStyle/>
          <a:p>
            <a:r>
              <a:rPr lang="en-US" sz="4400"/>
              <a:t>References</a:t>
            </a:r>
            <a:br>
              <a:rPr lang="en-US" sz="4400"/>
            </a:br>
            <a:endParaRPr lang="en-US" sz="4400"/>
          </a:p>
        </p:txBody>
      </p:sp>
      <p:sp>
        <p:nvSpPr>
          <p:cNvPr id="3" name="Content Placeholder 2">
            <a:extLst>
              <a:ext uri="{FF2B5EF4-FFF2-40B4-BE49-F238E27FC236}">
                <a16:creationId xmlns:a16="http://schemas.microsoft.com/office/drawing/2014/main" id="{4B7F8BEF-23F8-D5AE-5ACF-A015F15B4967}"/>
              </a:ext>
            </a:extLst>
          </p:cNvPr>
          <p:cNvSpPr>
            <a:spLocks noGrp="1"/>
          </p:cNvSpPr>
          <p:nvPr>
            <p:ph idx="1"/>
          </p:nvPr>
        </p:nvSpPr>
        <p:spPr>
          <a:xfrm>
            <a:off x="1066800" y="1526072"/>
            <a:ext cx="10058400" cy="4426672"/>
          </a:xfrm>
        </p:spPr>
        <p:txBody>
          <a:bodyPr vert="horz" lIns="91440" tIns="45720" rIns="91440" bIns="45720" rtlCol="0" anchor="t">
            <a:noAutofit/>
          </a:bodyPr>
          <a:lstStyle/>
          <a:p>
            <a:r>
              <a:rPr lang="en-US" sz="1600">
                <a:solidFill>
                  <a:schemeClr val="tx1">
                    <a:lumMod val="95000"/>
                    <a:lumOff val="5000"/>
                  </a:schemeClr>
                </a:solidFill>
                <a:ea typeface="+mn-lt"/>
                <a:cs typeface="+mn-lt"/>
              </a:rPr>
              <a:t>Ahn, K., Rosenau, T., &amp; Potthast, A. (2013). The influence of alkaline reserve on the aging behavior of book papers. </a:t>
            </a:r>
            <a:r>
              <a:rPr lang="en-US" sz="1600" i="1">
                <a:solidFill>
                  <a:schemeClr val="tx1">
                    <a:lumMod val="95000"/>
                    <a:lumOff val="5000"/>
                  </a:schemeClr>
                </a:solidFill>
                <a:ea typeface="+mn-lt"/>
                <a:cs typeface="+mn-lt"/>
              </a:rPr>
              <a:t>Cellulose, 20</a:t>
            </a:r>
            <a:r>
              <a:rPr lang="en-US" sz="1600">
                <a:solidFill>
                  <a:schemeClr val="tx1">
                    <a:lumMod val="95000"/>
                    <a:lumOff val="5000"/>
                  </a:schemeClr>
                </a:solidFill>
                <a:ea typeface="+mn-lt"/>
                <a:cs typeface="+mn-lt"/>
              </a:rPr>
              <a:t>(4), 1989–2001. </a:t>
            </a:r>
            <a:endParaRPr lang="en-US" sz="1600">
              <a:solidFill>
                <a:schemeClr val="tx1">
                  <a:lumMod val="95000"/>
                  <a:lumOff val="5000"/>
                </a:schemeClr>
              </a:solidFill>
            </a:endParaRPr>
          </a:p>
          <a:p>
            <a:pPr>
              <a:buClr>
                <a:srgbClr val="262626"/>
              </a:buClr>
            </a:pPr>
            <a:r>
              <a:rPr lang="en-US" sz="1600">
                <a:solidFill>
                  <a:schemeClr val="tx1">
                    <a:lumMod val="95000"/>
                    <a:lumOff val="5000"/>
                  </a:schemeClr>
                </a:solidFill>
                <a:ea typeface="+mn-lt"/>
                <a:cs typeface="+mn-lt"/>
              </a:rPr>
              <a:t>Ahn, K., </a:t>
            </a:r>
            <a:r>
              <a:rPr lang="en-US" sz="1600" err="1">
                <a:solidFill>
                  <a:schemeClr val="tx1">
                    <a:lumMod val="95000"/>
                    <a:lumOff val="5000"/>
                  </a:schemeClr>
                </a:solidFill>
                <a:ea typeface="+mn-lt"/>
                <a:cs typeface="+mn-lt"/>
              </a:rPr>
              <a:t>Zaccaron</a:t>
            </a:r>
            <a:r>
              <a:rPr lang="en-US" sz="1600">
                <a:solidFill>
                  <a:schemeClr val="tx1">
                    <a:lumMod val="95000"/>
                    <a:lumOff val="5000"/>
                  </a:schemeClr>
                </a:solidFill>
                <a:ea typeface="+mn-lt"/>
                <a:cs typeface="+mn-lt"/>
              </a:rPr>
              <a:t>, S., </a:t>
            </a:r>
            <a:r>
              <a:rPr lang="en-US" sz="1600" err="1">
                <a:solidFill>
                  <a:schemeClr val="tx1">
                    <a:lumMod val="95000"/>
                    <a:lumOff val="5000"/>
                  </a:schemeClr>
                </a:solidFill>
                <a:ea typeface="+mn-lt"/>
                <a:cs typeface="+mn-lt"/>
              </a:rPr>
              <a:t>Zwirchmayr</a:t>
            </a:r>
            <a:r>
              <a:rPr lang="en-US" sz="1600">
                <a:solidFill>
                  <a:schemeClr val="tx1">
                    <a:lumMod val="95000"/>
                    <a:lumOff val="5000"/>
                  </a:schemeClr>
                </a:solidFill>
                <a:ea typeface="+mn-lt"/>
                <a:cs typeface="+mn-lt"/>
              </a:rPr>
              <a:t>, N. S., </a:t>
            </a:r>
            <a:r>
              <a:rPr lang="en-US" sz="1600" err="1">
                <a:solidFill>
                  <a:schemeClr val="tx1">
                    <a:lumMod val="95000"/>
                    <a:lumOff val="5000"/>
                  </a:schemeClr>
                </a:solidFill>
                <a:ea typeface="+mn-lt"/>
                <a:cs typeface="+mn-lt"/>
              </a:rPr>
              <a:t>Hettegger</a:t>
            </a:r>
            <a:r>
              <a:rPr lang="en-US" sz="1600">
                <a:solidFill>
                  <a:schemeClr val="tx1">
                    <a:lumMod val="95000"/>
                    <a:lumOff val="5000"/>
                  </a:schemeClr>
                </a:solidFill>
                <a:ea typeface="+mn-lt"/>
                <a:cs typeface="+mn-lt"/>
              </a:rPr>
              <a:t>, H., </a:t>
            </a:r>
            <a:r>
              <a:rPr lang="en-US" sz="1600" err="1">
                <a:solidFill>
                  <a:schemeClr val="tx1">
                    <a:lumMod val="95000"/>
                    <a:lumOff val="5000"/>
                  </a:schemeClr>
                </a:solidFill>
                <a:ea typeface="+mn-lt"/>
                <a:cs typeface="+mn-lt"/>
              </a:rPr>
              <a:t>Hofinger</a:t>
            </a:r>
            <a:r>
              <a:rPr lang="en-US" sz="1600">
                <a:solidFill>
                  <a:schemeClr val="tx1">
                    <a:lumMod val="95000"/>
                    <a:lumOff val="5000"/>
                  </a:schemeClr>
                </a:solidFill>
                <a:ea typeface="+mn-lt"/>
                <a:cs typeface="+mn-lt"/>
              </a:rPr>
              <a:t>, A., Bacher, M., </a:t>
            </a:r>
            <a:r>
              <a:rPr lang="en-US" sz="1600" err="1">
                <a:solidFill>
                  <a:schemeClr val="tx1">
                    <a:lumMod val="95000"/>
                    <a:lumOff val="5000"/>
                  </a:schemeClr>
                </a:solidFill>
                <a:ea typeface="+mn-lt"/>
                <a:cs typeface="+mn-lt"/>
              </a:rPr>
              <a:t>Henniges</a:t>
            </a:r>
            <a:r>
              <a:rPr lang="en-US" sz="1600">
                <a:solidFill>
                  <a:schemeClr val="tx1">
                    <a:lumMod val="95000"/>
                    <a:lumOff val="5000"/>
                  </a:schemeClr>
                </a:solidFill>
                <a:ea typeface="+mn-lt"/>
                <a:cs typeface="+mn-lt"/>
              </a:rPr>
              <a:t>, U., Hosoya, T., Potthast, A., &amp; Rosenau, T. (2019). Yellowing and brightness reversion of celluloses: CO or COOH, who is the culprit? </a:t>
            </a:r>
            <a:r>
              <a:rPr lang="en-US" sz="1600" i="1">
                <a:solidFill>
                  <a:schemeClr val="tx1">
                    <a:lumMod val="95000"/>
                    <a:lumOff val="5000"/>
                  </a:schemeClr>
                </a:solidFill>
                <a:ea typeface="+mn-lt"/>
                <a:cs typeface="+mn-lt"/>
              </a:rPr>
              <a:t>Cellulose, 26</a:t>
            </a:r>
            <a:r>
              <a:rPr lang="en-US" sz="1600">
                <a:solidFill>
                  <a:schemeClr val="tx1">
                    <a:lumMod val="95000"/>
                    <a:lumOff val="5000"/>
                  </a:schemeClr>
                </a:solidFill>
                <a:ea typeface="+mn-lt"/>
                <a:cs typeface="+mn-lt"/>
              </a:rPr>
              <a:t>(1), 429–444. </a:t>
            </a:r>
            <a:endParaRPr lang="en-US" sz="1600">
              <a:solidFill>
                <a:schemeClr val="tx1">
                  <a:lumMod val="95000"/>
                  <a:lumOff val="5000"/>
                </a:schemeClr>
              </a:solidFill>
            </a:endParaRPr>
          </a:p>
          <a:p>
            <a:pPr>
              <a:buClr>
                <a:srgbClr val="262626"/>
              </a:buClr>
            </a:pPr>
            <a:r>
              <a:rPr lang="en-US" sz="1600">
                <a:solidFill>
                  <a:schemeClr val="tx1">
                    <a:lumMod val="95000"/>
                    <a:lumOff val="5000"/>
                  </a:schemeClr>
                </a:solidFill>
                <a:ea typeface="+mn-lt"/>
                <a:cs typeface="+mn-lt"/>
              </a:rPr>
              <a:t>Alongi, J., &amp; </a:t>
            </a:r>
            <a:r>
              <a:rPr lang="en-US" sz="1600" err="1">
                <a:solidFill>
                  <a:schemeClr val="tx1">
                    <a:lumMod val="95000"/>
                    <a:lumOff val="5000"/>
                  </a:schemeClr>
                </a:solidFill>
                <a:ea typeface="+mn-lt"/>
                <a:cs typeface="+mn-lt"/>
              </a:rPr>
              <a:t>Malucelli</a:t>
            </a:r>
            <a:r>
              <a:rPr lang="en-US" sz="1600">
                <a:solidFill>
                  <a:schemeClr val="tx1">
                    <a:lumMod val="95000"/>
                    <a:lumOff val="5000"/>
                  </a:schemeClr>
                </a:solidFill>
                <a:ea typeface="+mn-lt"/>
                <a:cs typeface="+mn-lt"/>
              </a:rPr>
              <a:t>, G. (2015). Thermal degradation of cellulose and cellulosic substrates. In A. Tiwari, &amp; B. Raj (Eds.), </a:t>
            </a:r>
            <a:r>
              <a:rPr lang="en-US" sz="1600" i="1">
                <a:solidFill>
                  <a:schemeClr val="tx1">
                    <a:lumMod val="95000"/>
                    <a:lumOff val="5000"/>
                  </a:schemeClr>
                </a:solidFill>
                <a:ea typeface="+mn-lt"/>
                <a:cs typeface="+mn-lt"/>
              </a:rPr>
              <a:t>Reactions and mechanisms in thermal analysis of advanced materials </a:t>
            </a:r>
            <a:r>
              <a:rPr lang="en-US" sz="1600">
                <a:solidFill>
                  <a:schemeClr val="tx1">
                    <a:lumMod val="95000"/>
                    <a:lumOff val="5000"/>
                  </a:schemeClr>
                </a:solidFill>
                <a:ea typeface="+mn-lt"/>
                <a:cs typeface="+mn-lt"/>
              </a:rPr>
              <a:t>(pp. 301–332). </a:t>
            </a:r>
            <a:endParaRPr lang="en-US" sz="1600">
              <a:solidFill>
                <a:schemeClr val="tx1">
                  <a:lumMod val="95000"/>
                  <a:lumOff val="5000"/>
                </a:schemeClr>
              </a:solidFill>
            </a:endParaRPr>
          </a:p>
          <a:p>
            <a:pPr>
              <a:buClr>
                <a:srgbClr val="262626"/>
              </a:buClr>
            </a:pPr>
            <a:r>
              <a:rPr lang="en-US" sz="1600">
                <a:solidFill>
                  <a:schemeClr val="tx1">
                    <a:lumMod val="95000"/>
                    <a:lumOff val="5000"/>
                  </a:schemeClr>
                </a:solidFill>
                <a:ea typeface="+mn-lt"/>
                <a:cs typeface="+mn-lt"/>
              </a:rPr>
              <a:t>Area, M. C., &amp; </a:t>
            </a:r>
            <a:r>
              <a:rPr lang="en-US" sz="1600" err="1">
                <a:solidFill>
                  <a:schemeClr val="tx1">
                    <a:lumMod val="95000"/>
                    <a:lumOff val="5000"/>
                  </a:schemeClr>
                </a:solidFill>
                <a:ea typeface="+mn-lt"/>
                <a:cs typeface="+mn-lt"/>
              </a:rPr>
              <a:t>Cheradame</a:t>
            </a:r>
            <a:r>
              <a:rPr lang="en-US" sz="1600">
                <a:solidFill>
                  <a:schemeClr val="tx1">
                    <a:lumMod val="95000"/>
                    <a:lumOff val="5000"/>
                  </a:schemeClr>
                </a:solidFill>
                <a:ea typeface="+mn-lt"/>
                <a:cs typeface="+mn-lt"/>
              </a:rPr>
              <a:t>, H. (2011). Paper aging and degradation: Recent findings and research methods. </a:t>
            </a:r>
            <a:r>
              <a:rPr lang="en-US" sz="1600" i="1">
                <a:solidFill>
                  <a:schemeClr val="tx1">
                    <a:lumMod val="95000"/>
                    <a:lumOff val="5000"/>
                  </a:schemeClr>
                </a:solidFill>
                <a:ea typeface="+mn-lt"/>
                <a:cs typeface="+mn-lt"/>
              </a:rPr>
              <a:t>Biological Research, 6</a:t>
            </a:r>
            <a:r>
              <a:rPr lang="en-US" sz="1600">
                <a:solidFill>
                  <a:schemeClr val="tx1">
                    <a:lumMod val="95000"/>
                    <a:lumOff val="5000"/>
                  </a:schemeClr>
                </a:solidFill>
                <a:ea typeface="+mn-lt"/>
                <a:cs typeface="+mn-lt"/>
              </a:rPr>
              <a:t>(4), 5307–5337. </a:t>
            </a:r>
            <a:endParaRPr lang="en-US" sz="1600">
              <a:solidFill>
                <a:schemeClr val="tx1">
                  <a:lumMod val="95000"/>
                  <a:lumOff val="5000"/>
                </a:schemeClr>
              </a:solidFill>
            </a:endParaRPr>
          </a:p>
          <a:p>
            <a:pPr>
              <a:buClr>
                <a:srgbClr val="262626"/>
              </a:buClr>
            </a:pPr>
            <a:r>
              <a:rPr lang="en-US" sz="1600">
                <a:solidFill>
                  <a:schemeClr val="tx1">
                    <a:lumMod val="95000"/>
                    <a:lumOff val="5000"/>
                  </a:schemeClr>
                </a:solidFill>
                <a:ea typeface="+mn-lt"/>
                <a:cs typeface="+mn-lt"/>
              </a:rPr>
              <a:t>Bai, X., Johnston, P., </a:t>
            </a:r>
            <a:r>
              <a:rPr lang="en-US" sz="1600" err="1">
                <a:solidFill>
                  <a:schemeClr val="tx1">
                    <a:lumMod val="95000"/>
                    <a:lumOff val="5000"/>
                  </a:schemeClr>
                </a:solidFill>
                <a:ea typeface="+mn-lt"/>
                <a:cs typeface="+mn-lt"/>
              </a:rPr>
              <a:t>Sadula</a:t>
            </a:r>
            <a:r>
              <a:rPr lang="en-US" sz="1600">
                <a:solidFill>
                  <a:schemeClr val="tx1">
                    <a:lumMod val="95000"/>
                    <a:lumOff val="5000"/>
                  </a:schemeClr>
                </a:solidFill>
                <a:ea typeface="+mn-lt"/>
                <a:cs typeface="+mn-lt"/>
              </a:rPr>
              <a:t>, S., &amp; Brown, R. C. (2013). Role of levoglucosan physiochemistry in cellulose pyrolysis. </a:t>
            </a:r>
            <a:r>
              <a:rPr lang="en-US" sz="1600" i="1">
                <a:solidFill>
                  <a:schemeClr val="tx1">
                    <a:lumMod val="95000"/>
                    <a:lumOff val="5000"/>
                  </a:schemeClr>
                </a:solidFill>
                <a:ea typeface="+mn-lt"/>
                <a:cs typeface="+mn-lt"/>
              </a:rPr>
              <a:t>Journal of Analytical and Applied Pyrolysis, 99</a:t>
            </a:r>
            <a:r>
              <a:rPr lang="en-US" sz="1600">
                <a:solidFill>
                  <a:schemeClr val="tx1">
                    <a:lumMod val="95000"/>
                    <a:lumOff val="5000"/>
                  </a:schemeClr>
                </a:solidFill>
                <a:ea typeface="+mn-lt"/>
                <a:cs typeface="+mn-lt"/>
              </a:rPr>
              <a:t>, 58–65. </a:t>
            </a:r>
            <a:endParaRPr lang="en-US" sz="1600">
              <a:solidFill>
                <a:schemeClr val="tx1">
                  <a:lumMod val="95000"/>
                  <a:lumOff val="5000"/>
                </a:schemeClr>
              </a:solidFill>
            </a:endParaRPr>
          </a:p>
          <a:p>
            <a:pPr>
              <a:buClr>
                <a:srgbClr val="262626"/>
              </a:buClr>
            </a:pPr>
            <a:r>
              <a:rPr lang="en-US" sz="1600">
                <a:solidFill>
                  <a:schemeClr val="tx1">
                    <a:lumMod val="95000"/>
                    <a:lumOff val="5000"/>
                  </a:schemeClr>
                </a:solidFill>
                <a:ea typeface="+mn-lt"/>
                <a:cs typeface="+mn-lt"/>
              </a:rPr>
              <a:t>Baran ́ski, A., Dutka, D., </a:t>
            </a:r>
            <a:r>
              <a:rPr lang="en-US" sz="1600" err="1">
                <a:solidFill>
                  <a:schemeClr val="tx1">
                    <a:lumMod val="95000"/>
                    <a:lumOff val="5000"/>
                  </a:schemeClr>
                </a:solidFill>
                <a:ea typeface="+mn-lt"/>
                <a:cs typeface="+mn-lt"/>
              </a:rPr>
              <a:t>Dziembaj</a:t>
            </a:r>
            <a:r>
              <a:rPr lang="en-US" sz="1600">
                <a:solidFill>
                  <a:schemeClr val="tx1">
                    <a:lumMod val="95000"/>
                    <a:lumOff val="5000"/>
                  </a:schemeClr>
                </a:solidFill>
                <a:ea typeface="+mn-lt"/>
                <a:cs typeface="+mn-lt"/>
              </a:rPr>
              <a:t>, R., </a:t>
            </a:r>
            <a:r>
              <a:rPr lang="en-US" sz="1600" err="1">
                <a:solidFill>
                  <a:schemeClr val="tx1">
                    <a:lumMod val="95000"/>
                    <a:lumOff val="5000"/>
                  </a:schemeClr>
                </a:solidFill>
                <a:ea typeface="+mn-lt"/>
                <a:cs typeface="+mn-lt"/>
              </a:rPr>
              <a:t>Konieczna</a:t>
            </a:r>
            <a:r>
              <a:rPr lang="en-US" sz="1600">
                <a:solidFill>
                  <a:schemeClr val="tx1">
                    <a:lumMod val="95000"/>
                    <a:lumOff val="5000"/>
                  </a:schemeClr>
                </a:solidFill>
                <a:ea typeface="+mn-lt"/>
                <a:cs typeface="+mn-lt"/>
              </a:rPr>
              <a:t>-Molenda, A., &amp; </a:t>
            </a:r>
            <a:r>
              <a:rPr lang="en-US" sz="1600" err="1">
                <a:solidFill>
                  <a:schemeClr val="tx1">
                    <a:lumMod val="95000"/>
                    <a:lumOff val="5000"/>
                  </a:schemeClr>
                </a:solidFill>
                <a:ea typeface="+mn-lt"/>
                <a:cs typeface="+mn-lt"/>
              </a:rPr>
              <a:t>Łagan</a:t>
            </a:r>
            <a:r>
              <a:rPr lang="en-US" sz="1600">
                <a:solidFill>
                  <a:schemeClr val="tx1">
                    <a:lumMod val="95000"/>
                    <a:lumOff val="5000"/>
                  </a:schemeClr>
                </a:solidFill>
                <a:ea typeface="+mn-lt"/>
                <a:cs typeface="+mn-lt"/>
              </a:rPr>
              <a:t>, J. M. (2004). Effect of relative humidity on the degradation rate of cellulose. Methodology studies. </a:t>
            </a:r>
            <a:r>
              <a:rPr lang="en-US" sz="1600" i="1" err="1">
                <a:solidFill>
                  <a:schemeClr val="tx1">
                    <a:lumMod val="95000"/>
                    <a:lumOff val="5000"/>
                  </a:schemeClr>
                </a:solidFill>
                <a:ea typeface="+mn-lt"/>
                <a:cs typeface="+mn-lt"/>
              </a:rPr>
              <a:t>Restaurator</a:t>
            </a:r>
            <a:r>
              <a:rPr lang="en-US" sz="1600" i="1">
                <a:solidFill>
                  <a:schemeClr val="tx1">
                    <a:lumMod val="95000"/>
                    <a:lumOff val="5000"/>
                  </a:schemeClr>
                </a:solidFill>
                <a:ea typeface="+mn-lt"/>
                <a:cs typeface="+mn-lt"/>
              </a:rPr>
              <a:t>, 25</a:t>
            </a:r>
            <a:r>
              <a:rPr lang="en-US" sz="1600">
                <a:solidFill>
                  <a:schemeClr val="tx1">
                    <a:lumMod val="95000"/>
                    <a:lumOff val="5000"/>
                  </a:schemeClr>
                </a:solidFill>
                <a:ea typeface="+mn-lt"/>
                <a:cs typeface="+mn-lt"/>
              </a:rPr>
              <a:t>(1), 68–74. </a:t>
            </a:r>
            <a:endParaRPr lang="en-US" sz="1600">
              <a:solidFill>
                <a:schemeClr val="tx1">
                  <a:lumMod val="95000"/>
                  <a:lumOff val="5000"/>
                </a:schemeClr>
              </a:solidFill>
            </a:endParaRPr>
          </a:p>
          <a:p>
            <a:pPr>
              <a:buClr>
                <a:srgbClr val="262626"/>
              </a:buClr>
            </a:pPr>
            <a:r>
              <a:rPr lang="en-US" sz="1600">
                <a:solidFill>
                  <a:schemeClr val="tx1">
                    <a:lumMod val="95000"/>
                    <a:lumOff val="5000"/>
                  </a:schemeClr>
                </a:solidFill>
                <a:ea typeface="+mn-lt"/>
                <a:cs typeface="+mn-lt"/>
              </a:rPr>
              <a:t>Barton, D., Ralph, R., &amp; Kane, K. (1968). The dissociation of acetic acid dimer in the gas phase. </a:t>
            </a:r>
            <a:r>
              <a:rPr lang="en-US" sz="1600" i="1">
                <a:solidFill>
                  <a:schemeClr val="tx1">
                    <a:lumMod val="95000"/>
                    <a:lumOff val="5000"/>
                  </a:schemeClr>
                </a:solidFill>
                <a:ea typeface="+mn-lt"/>
                <a:cs typeface="+mn-lt"/>
              </a:rPr>
              <a:t>Journal of Chemical Education, 45</a:t>
            </a:r>
            <a:r>
              <a:rPr lang="en-US" sz="1600">
                <a:solidFill>
                  <a:schemeClr val="tx1">
                    <a:lumMod val="95000"/>
                    <a:lumOff val="5000"/>
                  </a:schemeClr>
                </a:solidFill>
                <a:ea typeface="+mn-lt"/>
                <a:cs typeface="+mn-lt"/>
              </a:rPr>
              <a:t>(6), 440–441. </a:t>
            </a:r>
            <a:endParaRPr lang="en-US" sz="1600">
              <a:solidFill>
                <a:schemeClr val="tx1">
                  <a:lumMod val="95000"/>
                  <a:lumOff val="5000"/>
                </a:schemeClr>
              </a:solidFill>
            </a:endParaRPr>
          </a:p>
          <a:p>
            <a:pPr>
              <a:buClr>
                <a:srgbClr val="262626"/>
              </a:buClr>
            </a:pPr>
            <a:endParaRPr lang="en-US" sz="160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3AC08945-C293-1D0D-26E9-C06A1F22AFE7}"/>
              </a:ext>
            </a:extLst>
          </p:cNvPr>
          <p:cNvSpPr>
            <a:spLocks noGrp="1"/>
          </p:cNvSpPr>
          <p:nvPr>
            <p:ph type="sldNum" sz="quarter" idx="12"/>
          </p:nvPr>
        </p:nvSpPr>
        <p:spPr>
          <a:xfrm>
            <a:off x="10287000" y="6035040"/>
            <a:ext cx="838200" cy="365760"/>
          </a:xfrm>
        </p:spPr>
        <p:txBody>
          <a:bodyPr>
            <a:normAutofit/>
          </a:bodyPr>
          <a:lstStyle/>
          <a:p>
            <a:pPr>
              <a:spcAft>
                <a:spcPts val="600"/>
              </a:spcAft>
            </a:pPr>
            <a:fld id="{34B7E4EF-A1BD-40F4-AB7B-04F084DD991D}" type="slidenum">
              <a:rPr lang="en-US" smtClean="0"/>
              <a:pPr>
                <a:spcAft>
                  <a:spcPts val="600"/>
                </a:spcAft>
              </a:pPr>
              <a:t>16</a:t>
            </a:fld>
            <a:endParaRPr lang="en-US"/>
          </a:p>
        </p:txBody>
      </p:sp>
    </p:spTree>
    <p:extLst>
      <p:ext uri="{BB962C8B-B14F-4D97-AF65-F5344CB8AC3E}">
        <p14:creationId xmlns:p14="http://schemas.microsoft.com/office/powerpoint/2010/main" val="280312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3" name="Rectangle 12">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C96F9207-F41F-BC6B-553C-4399CC57EC61}"/>
              </a:ext>
            </a:extLst>
          </p:cNvPr>
          <p:cNvSpPr>
            <a:spLocks noGrp="1"/>
          </p:cNvSpPr>
          <p:nvPr>
            <p:ph type="ctrTitle"/>
          </p:nvPr>
        </p:nvSpPr>
        <p:spPr>
          <a:xfrm>
            <a:off x="1306286" y="3251841"/>
            <a:ext cx="9637485" cy="1494209"/>
          </a:xfrm>
        </p:spPr>
        <p:txBody>
          <a:bodyPr>
            <a:normAutofit fontScale="90000"/>
          </a:bodyPr>
          <a:lstStyle/>
          <a:p>
            <a:r>
              <a:rPr lang="en-US"/>
              <a:t>Thank you</a:t>
            </a:r>
            <a:br>
              <a:rPr lang="en-US"/>
            </a:br>
            <a:endParaRPr lang="en-US"/>
          </a:p>
        </p:txBody>
      </p:sp>
      <p:sp>
        <p:nvSpPr>
          <p:cNvPr id="15" name="Rectangle 14">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rgbClr val="000000"/>
            </a:solidFill>
            <a:miter lim="800000"/>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1E734EC-26F9-5ED7-C39D-26EDA2C87239}"/>
              </a:ext>
            </a:extLst>
          </p:cNvPr>
          <p:cNvSpPr>
            <a:spLocks noGrp="1"/>
          </p:cNvSpPr>
          <p:nvPr>
            <p:ph type="sldNum" sz="quarter" idx="12"/>
          </p:nvPr>
        </p:nvSpPr>
        <p:spPr>
          <a:xfrm>
            <a:off x="8987971" y="5668427"/>
            <a:ext cx="1955800" cy="228600"/>
          </a:xfrm>
        </p:spPr>
        <p:txBody>
          <a:bodyPr>
            <a:normAutofit/>
          </a:bodyPr>
          <a:lstStyle/>
          <a:p>
            <a:pPr>
              <a:lnSpc>
                <a:spcPct val="90000"/>
              </a:lnSpc>
              <a:spcAft>
                <a:spcPts val="600"/>
              </a:spcAft>
            </a:pPr>
            <a:fld id="{34B7E4EF-A1BD-40F4-AB7B-04F084DD991D}" type="slidenum">
              <a:rPr lang="en-US" smtClean="0"/>
              <a:pPr>
                <a:lnSpc>
                  <a:spcPct val="90000"/>
                </a:lnSpc>
                <a:spcAft>
                  <a:spcPts val="600"/>
                </a:spcAft>
              </a:pPr>
              <a:t>17</a:t>
            </a:fld>
            <a:endParaRPr lang="en-US"/>
          </a:p>
        </p:txBody>
      </p:sp>
    </p:spTree>
    <p:extLst>
      <p:ext uri="{BB962C8B-B14F-4D97-AF65-F5344CB8AC3E}">
        <p14:creationId xmlns:p14="http://schemas.microsoft.com/office/powerpoint/2010/main" val="3771807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36" descr="Beakers with solution on shelf in lab">
            <a:extLst>
              <a:ext uri="{FF2B5EF4-FFF2-40B4-BE49-F238E27FC236}">
                <a16:creationId xmlns:a16="http://schemas.microsoft.com/office/drawing/2014/main" id="{8D4E4C1A-995C-D6A9-85C0-6231858334FC}"/>
              </a:ext>
            </a:extLst>
          </p:cNvPr>
          <p:cNvPicPr>
            <a:picLocks noChangeAspect="1"/>
          </p:cNvPicPr>
          <p:nvPr/>
        </p:nvPicPr>
        <p:blipFill rotWithShape="1">
          <a:blip r:embed="rId4">
            <a:duotone>
              <a:schemeClr val="bg2">
                <a:shade val="45000"/>
                <a:satMod val="135000"/>
              </a:schemeClr>
              <a:prstClr val="white"/>
            </a:duotone>
            <a:alphaModFix amt="35000"/>
          </a:blip>
          <a:srcRect t="15730"/>
          <a:stretch/>
        </p:blipFill>
        <p:spPr>
          <a:xfrm>
            <a:off x="1" y="1"/>
            <a:ext cx="12191999" cy="6857999"/>
          </a:xfrm>
          <a:prstGeom prst="rect">
            <a:avLst/>
          </a:prstGeom>
        </p:spPr>
      </p:pic>
      <p:sp>
        <p:nvSpPr>
          <p:cNvPr id="2" name="Title 1">
            <a:extLst>
              <a:ext uri="{FF2B5EF4-FFF2-40B4-BE49-F238E27FC236}">
                <a16:creationId xmlns:a16="http://schemas.microsoft.com/office/drawing/2014/main" id="{95C74FFE-7618-C514-27F4-EA9F5DADD618}"/>
              </a:ext>
            </a:extLst>
          </p:cNvPr>
          <p:cNvSpPr>
            <a:spLocks noGrp="1"/>
          </p:cNvSpPr>
          <p:nvPr>
            <p:ph type="title"/>
          </p:nvPr>
        </p:nvSpPr>
        <p:spPr>
          <a:xfrm>
            <a:off x="1066800" y="642594"/>
            <a:ext cx="10058400" cy="1371600"/>
          </a:xfrm>
        </p:spPr>
        <p:txBody>
          <a:bodyPr>
            <a:normAutofit/>
          </a:bodyPr>
          <a:lstStyle/>
          <a:p>
            <a:r>
              <a:rPr lang="en-US"/>
              <a:t>Contents       </a:t>
            </a:r>
          </a:p>
        </p:txBody>
      </p:sp>
      <p:sp>
        <p:nvSpPr>
          <p:cNvPr id="3" name="Content Placeholder 2">
            <a:extLst>
              <a:ext uri="{FF2B5EF4-FFF2-40B4-BE49-F238E27FC236}">
                <a16:creationId xmlns:a16="http://schemas.microsoft.com/office/drawing/2014/main" id="{B99DBE2A-B29B-8365-0A7C-D776A240B451}"/>
              </a:ext>
            </a:extLst>
          </p:cNvPr>
          <p:cNvSpPr>
            <a:spLocks noGrp="1"/>
          </p:cNvSpPr>
          <p:nvPr>
            <p:ph idx="1"/>
          </p:nvPr>
        </p:nvSpPr>
        <p:spPr>
          <a:xfrm>
            <a:off x="1066800" y="2103120"/>
            <a:ext cx="10058400" cy="3849624"/>
          </a:xfrm>
        </p:spPr>
        <p:txBody>
          <a:bodyPr vert="horz" lIns="91440" tIns="45720" rIns="91440" bIns="45720" rtlCol="0" anchor="t">
            <a:normAutofit fontScale="85000" lnSpcReduction="20000"/>
          </a:bodyPr>
          <a:lstStyle/>
          <a:p>
            <a:r>
              <a:rPr lang="en-US"/>
              <a:t>Introduction</a:t>
            </a:r>
          </a:p>
          <a:p>
            <a:pPr lvl="1">
              <a:buClr>
                <a:srgbClr val="262626"/>
              </a:buClr>
            </a:pPr>
            <a:r>
              <a:rPr lang="en-US"/>
              <a:t>Background</a:t>
            </a:r>
          </a:p>
          <a:p>
            <a:pPr lvl="1">
              <a:buClr>
                <a:srgbClr val="262626"/>
              </a:buClr>
            </a:pPr>
            <a:r>
              <a:rPr lang="en-US"/>
              <a:t>Literature Comparison</a:t>
            </a:r>
          </a:p>
          <a:p>
            <a:pPr lvl="1">
              <a:buClr>
                <a:srgbClr val="262626"/>
              </a:buClr>
            </a:pPr>
            <a:r>
              <a:rPr lang="en-US"/>
              <a:t>Literature Gap</a:t>
            </a:r>
          </a:p>
          <a:p>
            <a:pPr>
              <a:buClr>
                <a:srgbClr val="262626"/>
              </a:buClr>
            </a:pPr>
            <a:r>
              <a:rPr lang="en-US"/>
              <a:t>Material and Methods</a:t>
            </a:r>
          </a:p>
          <a:p>
            <a:pPr>
              <a:buClr>
                <a:srgbClr val="262626"/>
              </a:buClr>
            </a:pPr>
            <a:r>
              <a:rPr lang="en-US">
                <a:ea typeface="+mn-lt"/>
                <a:cs typeface="+mn-lt"/>
              </a:rPr>
              <a:t>Results and discussion </a:t>
            </a:r>
            <a:endParaRPr lang="en-US"/>
          </a:p>
          <a:p>
            <a:pPr lvl="1">
              <a:buClr>
                <a:srgbClr val="262626"/>
              </a:buClr>
            </a:pPr>
            <a:r>
              <a:rPr lang="en-US" sz="1400">
                <a:latin typeface="Goudy Old Style"/>
                <a:ea typeface="+mn-lt"/>
                <a:cs typeface="Arial"/>
              </a:rPr>
              <a:t>Importance of Acetic Acid in Paper Aging</a:t>
            </a:r>
          </a:p>
          <a:p>
            <a:pPr lvl="1">
              <a:buClr>
                <a:srgbClr val="262626"/>
              </a:buClr>
            </a:pPr>
            <a:r>
              <a:rPr lang="en-US" sz="1400">
                <a:ea typeface="+mn-lt"/>
                <a:cs typeface="+mn-lt"/>
              </a:rPr>
              <a:t>Cellulose as a Source of Acetic Acid</a:t>
            </a:r>
          </a:p>
          <a:p>
            <a:pPr lvl="1">
              <a:buClr>
                <a:srgbClr val="262626"/>
              </a:buClr>
            </a:pPr>
            <a:r>
              <a:rPr lang="en-US" sz="1400">
                <a:ea typeface="+mn-lt"/>
                <a:cs typeface="+mn-lt"/>
              </a:rPr>
              <a:t>Acetylation of Cellulose during Aging</a:t>
            </a:r>
            <a:endParaRPr lang="en-US" sz="1400">
              <a:ea typeface="+mn-lt"/>
              <a:cs typeface="Arial"/>
            </a:endParaRPr>
          </a:p>
          <a:p>
            <a:pPr lvl="1">
              <a:buClr>
                <a:srgbClr val="262626"/>
              </a:buClr>
            </a:pPr>
            <a:r>
              <a:rPr lang="en-US" sz="1400">
                <a:ea typeface="+mn-lt"/>
                <a:cs typeface="+mn-lt"/>
              </a:rPr>
              <a:t>Evidence of Acetylation in Library Books</a:t>
            </a:r>
            <a:endParaRPr lang="en-US" sz="1400">
              <a:ea typeface="+mn-lt"/>
              <a:cs typeface="Arial"/>
            </a:endParaRPr>
          </a:p>
          <a:p>
            <a:pPr lvl="1">
              <a:buClr>
                <a:srgbClr val="262626"/>
              </a:buClr>
            </a:pPr>
            <a:r>
              <a:rPr lang="en-US" sz="1400">
                <a:ea typeface="+mn-lt"/>
                <a:cs typeface="+mn-lt"/>
              </a:rPr>
              <a:t>Implications for Preservation and Conservation</a:t>
            </a:r>
            <a:endParaRPr lang="en-US" sz="1400">
              <a:ea typeface="+mn-lt"/>
              <a:cs typeface="Arial"/>
            </a:endParaRPr>
          </a:p>
          <a:p>
            <a:pPr lvl="1">
              <a:buClr>
                <a:srgbClr val="262626"/>
              </a:buClr>
            </a:pPr>
            <a:r>
              <a:rPr lang="en-US" sz="1400">
                <a:ea typeface="+mn-lt"/>
                <a:cs typeface="+mn-lt"/>
              </a:rPr>
              <a:t>Future Research Directions</a:t>
            </a:r>
            <a:endParaRPr lang="en-US" sz="1400">
              <a:ea typeface="+mn-lt"/>
              <a:cs typeface="Arial"/>
            </a:endParaRPr>
          </a:p>
          <a:p>
            <a:pPr lvl="1">
              <a:buClr>
                <a:srgbClr val="262626"/>
              </a:buClr>
            </a:pPr>
            <a:r>
              <a:rPr lang="en-US" sz="1400">
                <a:ea typeface="+mn-lt"/>
                <a:cs typeface="+mn-lt"/>
              </a:rPr>
              <a:t>Summary</a:t>
            </a:r>
            <a:endParaRPr lang="en-US" sz="1400">
              <a:ea typeface="+mn-lt"/>
              <a:cs typeface="Arial"/>
            </a:endParaRPr>
          </a:p>
          <a:p>
            <a:pPr>
              <a:buClr>
                <a:srgbClr val="262626"/>
              </a:buClr>
            </a:pPr>
            <a:r>
              <a:rPr lang="en-US">
                <a:ea typeface="+mn-lt"/>
                <a:cs typeface="+mn-lt"/>
              </a:rPr>
              <a:t>Conclusion </a:t>
            </a:r>
            <a:endParaRPr lang="en-US"/>
          </a:p>
          <a:p>
            <a:pPr>
              <a:buClr>
                <a:srgbClr val="262626"/>
              </a:buClr>
            </a:pPr>
            <a:r>
              <a:rPr lang="en-US"/>
              <a:t>References</a:t>
            </a:r>
          </a:p>
          <a:p>
            <a:pPr>
              <a:buClr>
                <a:srgbClr val="262626"/>
              </a:buClr>
            </a:pPr>
            <a:endParaRPr lang="en-US"/>
          </a:p>
          <a:p>
            <a:pPr>
              <a:buClr>
                <a:srgbClr val="262626"/>
              </a:buClr>
            </a:pPr>
            <a:endParaRPr lang="en-US" i="1"/>
          </a:p>
          <a:p>
            <a:pPr marL="274320" lvl="1" indent="0">
              <a:buClr>
                <a:srgbClr val="262626"/>
              </a:buClr>
              <a:buNone/>
            </a:pPr>
            <a:endParaRPr lang="en-US" i="1"/>
          </a:p>
          <a:p>
            <a:pPr lvl="1">
              <a:buClr>
                <a:srgbClr val="262626"/>
              </a:buClr>
            </a:pPr>
            <a:endParaRPr lang="en-US" i="1"/>
          </a:p>
          <a:p>
            <a:pPr lvl="1">
              <a:buClr>
                <a:srgbClr val="262626"/>
              </a:buClr>
            </a:pPr>
            <a:endParaRPr lang="en-US"/>
          </a:p>
        </p:txBody>
      </p:sp>
      <p:sp>
        <p:nvSpPr>
          <p:cNvPr id="4" name="Slide Number Placeholder 3">
            <a:extLst>
              <a:ext uri="{FF2B5EF4-FFF2-40B4-BE49-F238E27FC236}">
                <a16:creationId xmlns:a16="http://schemas.microsoft.com/office/drawing/2014/main" id="{0B8474CA-89A1-DD4D-3B57-4281EDE3D034}"/>
              </a:ext>
            </a:extLst>
          </p:cNvPr>
          <p:cNvSpPr>
            <a:spLocks noGrp="1"/>
          </p:cNvSpPr>
          <p:nvPr>
            <p:ph type="sldNum" sz="quarter" idx="12"/>
          </p:nvPr>
        </p:nvSpPr>
        <p:spPr>
          <a:xfrm>
            <a:off x="10287000" y="6035040"/>
            <a:ext cx="838200" cy="365760"/>
          </a:xfrm>
        </p:spPr>
        <p:txBody>
          <a:bodyPr>
            <a:normAutofit/>
          </a:bodyPr>
          <a:lstStyle/>
          <a:p>
            <a:pPr>
              <a:spcAft>
                <a:spcPts val="600"/>
              </a:spcAft>
            </a:pPr>
            <a:fld id="{34B7E4EF-A1BD-40F4-AB7B-04F084DD991D}" type="slidenum">
              <a:rPr lang="en-US"/>
              <a:pPr>
                <a:spcAft>
                  <a:spcPts val="600"/>
                </a:spcAft>
              </a:pPr>
              <a:t>2</a:t>
            </a:fld>
            <a:endParaRPr lang="en-US"/>
          </a:p>
        </p:txBody>
      </p:sp>
      <p:pic>
        <p:nvPicPr>
          <p:cNvPr id="5" name="Indian Institute of Technology Guwahati 12">
            <a:hlinkClick r:id="" action="ppaction://media"/>
            <a:extLst>
              <a:ext uri="{FF2B5EF4-FFF2-40B4-BE49-F238E27FC236}">
                <a16:creationId xmlns:a16="http://schemas.microsoft.com/office/drawing/2014/main" id="{52E25CB1-F2DC-B440-764C-2029038C4E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05176" y="959946"/>
            <a:ext cx="730250" cy="730250"/>
          </a:xfrm>
          <a:prstGeom prst="rect">
            <a:avLst/>
          </a:prstGeom>
        </p:spPr>
      </p:pic>
    </p:spTree>
    <p:extLst>
      <p:ext uri="{BB962C8B-B14F-4D97-AF65-F5344CB8AC3E}">
        <p14:creationId xmlns:p14="http://schemas.microsoft.com/office/powerpoint/2010/main" val="8372939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Piles of paperwork">
            <a:extLst>
              <a:ext uri="{FF2B5EF4-FFF2-40B4-BE49-F238E27FC236}">
                <a16:creationId xmlns:a16="http://schemas.microsoft.com/office/drawing/2014/main" id="{383D4111-A8E0-85EA-8FAC-F8BB98A8EED1}"/>
              </a:ext>
            </a:extLst>
          </p:cNvPr>
          <p:cNvPicPr>
            <a:picLocks noChangeAspect="1"/>
          </p:cNvPicPr>
          <p:nvPr/>
        </p:nvPicPr>
        <p:blipFill rotWithShape="1">
          <a:blip r:embed="rId4">
            <a:duotone>
              <a:schemeClr val="bg2">
                <a:shade val="45000"/>
                <a:satMod val="135000"/>
              </a:schemeClr>
              <a:prstClr val="white"/>
            </a:duotone>
            <a:alphaModFix amt="35000"/>
          </a:blip>
          <a:srcRect t="16372" r="-2" b="8627"/>
          <a:stretch/>
        </p:blipFill>
        <p:spPr>
          <a:xfrm>
            <a:off x="20" y="203210"/>
            <a:ext cx="12191980" cy="6857990"/>
          </a:xfrm>
          <a:prstGeom prst="rect">
            <a:avLst/>
          </a:prstGeom>
        </p:spPr>
      </p:pic>
      <p:sp>
        <p:nvSpPr>
          <p:cNvPr id="2" name="Title 1">
            <a:extLst>
              <a:ext uri="{FF2B5EF4-FFF2-40B4-BE49-F238E27FC236}">
                <a16:creationId xmlns:a16="http://schemas.microsoft.com/office/drawing/2014/main" id="{6A24B3F0-0AE6-1E26-8E51-A6510EAADB54}"/>
              </a:ext>
            </a:extLst>
          </p:cNvPr>
          <p:cNvSpPr>
            <a:spLocks noGrp="1"/>
          </p:cNvSpPr>
          <p:nvPr>
            <p:ph type="title"/>
          </p:nvPr>
        </p:nvSpPr>
        <p:spPr>
          <a:xfrm>
            <a:off x="1066800" y="642594"/>
            <a:ext cx="10058400" cy="1371600"/>
          </a:xfrm>
        </p:spPr>
        <p:txBody>
          <a:bodyPr>
            <a:normAutofit/>
          </a:bodyPr>
          <a:lstStyle/>
          <a:p>
            <a:r>
              <a:rPr lang="en-US" sz="3000"/>
              <a:t>Introduction:   </a:t>
            </a:r>
            <a:br>
              <a:rPr lang="en-US" sz="3000"/>
            </a:br>
            <a:r>
              <a:rPr lang="en-US" sz="3000"/>
              <a:t>Background    </a:t>
            </a:r>
            <a:br>
              <a:rPr lang="en-US" sz="3000"/>
            </a:br>
            <a:r>
              <a:rPr lang="en-US" sz="3000"/>
              <a:t>      </a:t>
            </a:r>
          </a:p>
        </p:txBody>
      </p:sp>
      <p:sp>
        <p:nvSpPr>
          <p:cNvPr id="16" name="Content Placeholder 2">
            <a:extLst>
              <a:ext uri="{FF2B5EF4-FFF2-40B4-BE49-F238E27FC236}">
                <a16:creationId xmlns:a16="http://schemas.microsoft.com/office/drawing/2014/main" id="{9AB53C57-09C6-FE41-F89D-47D7F8888B3E}"/>
              </a:ext>
            </a:extLst>
          </p:cNvPr>
          <p:cNvSpPr>
            <a:spLocks noGrp="1"/>
          </p:cNvSpPr>
          <p:nvPr>
            <p:ph idx="1"/>
          </p:nvPr>
        </p:nvSpPr>
        <p:spPr>
          <a:xfrm>
            <a:off x="1066800" y="2103120"/>
            <a:ext cx="10058400" cy="3849624"/>
          </a:xfrm>
        </p:spPr>
        <p:txBody>
          <a:bodyPr vert="horz" lIns="91440" tIns="45720" rIns="91440" bIns="45720" rtlCol="0" anchor="t">
            <a:normAutofit/>
          </a:bodyPr>
          <a:lstStyle/>
          <a:p>
            <a:r>
              <a:rPr lang="en-US" sz="1600">
                <a:ea typeface="+mn-lt"/>
                <a:cs typeface="+mn-lt"/>
              </a:rPr>
              <a:t>Aging is a natural process that affects all papers, causing various material degradation issues over time.</a:t>
            </a:r>
          </a:p>
          <a:p>
            <a:pPr>
              <a:buClr>
                <a:srgbClr val="262626"/>
              </a:buClr>
            </a:pPr>
            <a:r>
              <a:rPr lang="en-US" sz="1600">
                <a:ea typeface="+mn-lt"/>
                <a:cs typeface="+mn-lt"/>
              </a:rPr>
              <a:t>Cellulose degradation, a significant concern in paper aging, occurs through hydrolysis and oxidation mechanisms.</a:t>
            </a:r>
            <a:endParaRPr lang="en-US" sz="1600"/>
          </a:p>
          <a:p>
            <a:pPr>
              <a:buClr>
                <a:srgbClr val="262626"/>
              </a:buClr>
            </a:pPr>
            <a:r>
              <a:rPr lang="en-US" sz="1600">
                <a:ea typeface="+mn-lt"/>
                <a:cs typeface="+mn-lt"/>
              </a:rPr>
              <a:t>Environmental factors and storage conditions, such as temperature, humidity, and exposure to chemicals, play a crucial role in paper aging.</a:t>
            </a:r>
          </a:p>
          <a:p>
            <a:pPr>
              <a:buClr>
                <a:srgbClr val="262626"/>
              </a:buClr>
            </a:pPr>
            <a:r>
              <a:rPr lang="en-US" sz="1600">
                <a:ea typeface="+mn-lt"/>
                <a:cs typeface="+mn-lt"/>
              </a:rPr>
              <a:t>Acids, both originating from within the paper and introduced by additives, are identified as a major catalyst for cellulose degradation.</a:t>
            </a:r>
          </a:p>
          <a:p>
            <a:pPr>
              <a:buClr>
                <a:srgbClr val="262626"/>
              </a:buClr>
            </a:pPr>
            <a:r>
              <a:rPr lang="en-US" sz="1600">
                <a:ea typeface="+mn-lt"/>
                <a:cs typeface="+mn-lt"/>
              </a:rPr>
              <a:t>Gaseous acids, in particular, lead to increased brittleness and mechanical instability in paper, as well as surface hydrophobization.</a:t>
            </a:r>
          </a:p>
          <a:p>
            <a:pPr>
              <a:buClr>
                <a:srgbClr val="262626"/>
              </a:buClr>
            </a:pPr>
            <a:r>
              <a:rPr lang="en-US" sz="1600">
                <a:ea typeface="+mn-lt"/>
                <a:cs typeface="+mn-lt"/>
              </a:rPr>
              <a:t>Oxidatively stressed papers undergo chemical transformations, including the conversion of hydroxyl groups to carbonyl groups and surface hornification.</a:t>
            </a:r>
          </a:p>
          <a:p>
            <a:pPr>
              <a:buClr>
                <a:srgbClr val="262626"/>
              </a:buClr>
            </a:pPr>
            <a:r>
              <a:rPr lang="en-US" sz="1600">
                <a:ea typeface="+mn-lt"/>
                <a:cs typeface="+mn-lt"/>
              </a:rPr>
              <a:t>Even papers without oxidative damage can develop hydrophobic surfaces over time, contributing to their deterioration.</a:t>
            </a:r>
          </a:p>
          <a:p>
            <a:pPr>
              <a:buClr>
                <a:srgbClr val="262626"/>
              </a:buClr>
            </a:pPr>
            <a:endParaRPr lang="en-US" sz="1600"/>
          </a:p>
          <a:p>
            <a:pPr>
              <a:buClr>
                <a:srgbClr val="262626"/>
              </a:buClr>
            </a:pPr>
            <a:endParaRPr lang="en-US" sz="1600"/>
          </a:p>
        </p:txBody>
      </p:sp>
      <p:sp>
        <p:nvSpPr>
          <p:cNvPr id="4" name="Slide Number Placeholder 3">
            <a:extLst>
              <a:ext uri="{FF2B5EF4-FFF2-40B4-BE49-F238E27FC236}">
                <a16:creationId xmlns:a16="http://schemas.microsoft.com/office/drawing/2014/main" id="{CCB3729E-FBD3-AF77-8BA5-AED5DA267A0E}"/>
              </a:ext>
            </a:extLst>
          </p:cNvPr>
          <p:cNvSpPr>
            <a:spLocks noGrp="1"/>
          </p:cNvSpPr>
          <p:nvPr>
            <p:ph type="sldNum" sz="quarter" idx="12"/>
          </p:nvPr>
        </p:nvSpPr>
        <p:spPr>
          <a:xfrm>
            <a:off x="10287000" y="6035040"/>
            <a:ext cx="838200" cy="365760"/>
          </a:xfrm>
        </p:spPr>
        <p:txBody>
          <a:bodyPr>
            <a:normAutofit/>
          </a:bodyPr>
          <a:lstStyle/>
          <a:p>
            <a:pPr>
              <a:spcAft>
                <a:spcPts val="600"/>
              </a:spcAft>
            </a:pPr>
            <a:fld id="{34B7E4EF-A1BD-40F4-AB7B-04F084DD991D}" type="slidenum">
              <a:rPr lang="en-US" smtClean="0"/>
              <a:pPr>
                <a:spcAft>
                  <a:spcPts val="600"/>
                </a:spcAft>
              </a:pPr>
              <a:t>3</a:t>
            </a:fld>
            <a:endParaRPr lang="en-US"/>
          </a:p>
        </p:txBody>
      </p:sp>
      <p:pic>
        <p:nvPicPr>
          <p:cNvPr id="3" name="Indian Institute of Technology Guwahati">
            <a:hlinkClick r:id="" action="ppaction://media"/>
            <a:extLst>
              <a:ext uri="{FF2B5EF4-FFF2-40B4-BE49-F238E27FC236}">
                <a16:creationId xmlns:a16="http://schemas.microsoft.com/office/drawing/2014/main" id="{9E015A3C-82A6-F52D-E2E7-B4F67BB182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97282" y="838565"/>
            <a:ext cx="730250" cy="730250"/>
          </a:xfrm>
          <a:prstGeom prst="rect">
            <a:avLst/>
          </a:prstGeom>
        </p:spPr>
      </p:pic>
    </p:spTree>
    <p:extLst>
      <p:ext uri="{BB962C8B-B14F-4D97-AF65-F5344CB8AC3E}">
        <p14:creationId xmlns:p14="http://schemas.microsoft.com/office/powerpoint/2010/main" val="37211535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descr="Close-up unopened pill packets">
            <a:extLst>
              <a:ext uri="{FF2B5EF4-FFF2-40B4-BE49-F238E27FC236}">
                <a16:creationId xmlns:a16="http://schemas.microsoft.com/office/drawing/2014/main" id="{9BCB6F3C-B609-25EE-1AEB-44AFBEE3886D}"/>
              </a:ext>
            </a:extLst>
          </p:cNvPr>
          <p:cNvPicPr>
            <a:picLocks noChangeAspect="1"/>
          </p:cNvPicPr>
          <p:nvPr/>
        </p:nvPicPr>
        <p:blipFill rotWithShape="1">
          <a:blip r:embed="rId4">
            <a:duotone>
              <a:schemeClr val="bg2">
                <a:shade val="45000"/>
                <a:satMod val="135000"/>
              </a:schemeClr>
              <a:prstClr val="white"/>
            </a:duotone>
            <a:alphaModFix amt="35000"/>
          </a:blip>
          <a:srcRect t="5913" r="-2" b="8562"/>
          <a:stretch/>
        </p:blipFill>
        <p:spPr>
          <a:xfrm>
            <a:off x="20" y="10"/>
            <a:ext cx="12191980" cy="6857990"/>
          </a:xfrm>
          <a:prstGeom prst="rect">
            <a:avLst/>
          </a:prstGeom>
        </p:spPr>
      </p:pic>
      <p:sp>
        <p:nvSpPr>
          <p:cNvPr id="2" name="Title 1">
            <a:extLst>
              <a:ext uri="{FF2B5EF4-FFF2-40B4-BE49-F238E27FC236}">
                <a16:creationId xmlns:a16="http://schemas.microsoft.com/office/drawing/2014/main" id="{5F565764-655E-E93D-6C7E-24B46FDB9E12}"/>
              </a:ext>
            </a:extLst>
          </p:cNvPr>
          <p:cNvSpPr>
            <a:spLocks noGrp="1"/>
          </p:cNvSpPr>
          <p:nvPr>
            <p:ph type="title"/>
          </p:nvPr>
        </p:nvSpPr>
        <p:spPr>
          <a:xfrm>
            <a:off x="1066800" y="388594"/>
            <a:ext cx="10058400" cy="1625600"/>
          </a:xfrm>
        </p:spPr>
        <p:txBody>
          <a:bodyPr>
            <a:normAutofit/>
          </a:bodyPr>
          <a:lstStyle/>
          <a:p>
            <a:r>
              <a:rPr lang="en-US" sz="4400"/>
              <a:t>Introduction:       </a:t>
            </a:r>
            <a:br>
              <a:rPr lang="en-US" sz="4400"/>
            </a:br>
            <a:r>
              <a:rPr lang="en-US" sz="4400"/>
              <a:t>Literature Comparison      </a:t>
            </a:r>
          </a:p>
        </p:txBody>
      </p:sp>
      <p:sp>
        <p:nvSpPr>
          <p:cNvPr id="3" name="Content Placeholder 2">
            <a:extLst>
              <a:ext uri="{FF2B5EF4-FFF2-40B4-BE49-F238E27FC236}">
                <a16:creationId xmlns:a16="http://schemas.microsoft.com/office/drawing/2014/main" id="{B0905AEC-C784-E85E-2C56-7AAD9B5F6312}"/>
              </a:ext>
            </a:extLst>
          </p:cNvPr>
          <p:cNvSpPr>
            <a:spLocks noGrp="1"/>
          </p:cNvSpPr>
          <p:nvPr>
            <p:ph idx="1"/>
          </p:nvPr>
        </p:nvSpPr>
        <p:spPr>
          <a:xfrm>
            <a:off x="1066800" y="1866383"/>
            <a:ext cx="10058400" cy="4345293"/>
          </a:xfrm>
        </p:spPr>
        <p:txBody>
          <a:bodyPr vert="horz" lIns="91440" tIns="45720" rIns="91440" bIns="45720" rtlCol="0" anchor="t">
            <a:normAutofit fontScale="92500" lnSpcReduction="20000"/>
          </a:bodyPr>
          <a:lstStyle/>
          <a:p>
            <a:pPr>
              <a:buClr>
                <a:srgbClr val="262626"/>
              </a:buClr>
            </a:pPr>
            <a:r>
              <a:rPr lang="en-US" sz="1400" b="1">
                <a:ea typeface="+mn-lt"/>
                <a:cs typeface="+mn-lt"/>
              </a:rPr>
              <a:t>Cellulose Degradation Mechanisms</a:t>
            </a:r>
            <a:r>
              <a:rPr lang="en-US" sz="1400">
                <a:solidFill>
                  <a:srgbClr val="D1D5DB"/>
                </a:solidFill>
                <a:ea typeface="+mn-lt"/>
                <a:cs typeface="+mn-lt"/>
              </a:rPr>
              <a:t>:</a:t>
            </a:r>
            <a:endParaRPr lang="en-US" sz="1400">
              <a:ea typeface="+mn-lt"/>
              <a:cs typeface="+mn-lt"/>
            </a:endParaRPr>
          </a:p>
          <a:p>
            <a:pPr lvl="1">
              <a:buClr>
                <a:srgbClr val="262626"/>
              </a:buClr>
            </a:pPr>
            <a:r>
              <a:rPr lang="en-US" sz="1200">
                <a:solidFill>
                  <a:schemeClr val="tx1">
                    <a:lumMod val="95000"/>
                    <a:lumOff val="5000"/>
                  </a:schemeClr>
                </a:solidFill>
                <a:ea typeface="+mn-lt"/>
                <a:cs typeface="+mn-lt"/>
              </a:rPr>
              <a:t>Extensive research on cellulose aging mechanisms, including hydrolysis and oxidation.</a:t>
            </a:r>
            <a:endParaRPr lang="en-US" sz="1200">
              <a:solidFill>
                <a:schemeClr val="tx1">
                  <a:lumMod val="95000"/>
                  <a:lumOff val="5000"/>
                </a:schemeClr>
              </a:solidFill>
            </a:endParaRPr>
          </a:p>
          <a:p>
            <a:pPr lvl="1">
              <a:buClr>
                <a:srgbClr val="262626"/>
              </a:buClr>
            </a:pPr>
            <a:r>
              <a:rPr lang="en-US" sz="1200">
                <a:solidFill>
                  <a:schemeClr val="tx1">
                    <a:lumMod val="95000"/>
                    <a:lumOff val="5000"/>
                  </a:schemeClr>
                </a:solidFill>
                <a:ea typeface="+mn-lt"/>
                <a:cs typeface="+mn-lt"/>
              </a:rPr>
              <a:t>Investigation of how these mechanisms operate separately and interact in the aging process.</a:t>
            </a:r>
          </a:p>
          <a:p>
            <a:pPr>
              <a:buClr>
                <a:srgbClr val="262626"/>
              </a:buClr>
            </a:pPr>
            <a:r>
              <a:rPr lang="en-US" sz="1400" b="1">
                <a:ea typeface="+mn-lt"/>
                <a:cs typeface="+mn-lt"/>
              </a:rPr>
              <a:t>Environmental Factors</a:t>
            </a:r>
            <a:r>
              <a:rPr lang="en-US" sz="1400">
                <a:solidFill>
                  <a:srgbClr val="D1D5DB"/>
                </a:solidFill>
                <a:ea typeface="+mn-lt"/>
                <a:cs typeface="+mn-lt"/>
              </a:rPr>
              <a:t>:</a:t>
            </a:r>
            <a:endParaRPr lang="en-US" sz="1400"/>
          </a:p>
          <a:p>
            <a:pPr lvl="1">
              <a:buClr>
                <a:srgbClr val="262626"/>
              </a:buClr>
            </a:pPr>
            <a:r>
              <a:rPr lang="en-US" sz="1200">
                <a:solidFill>
                  <a:schemeClr val="tx1">
                    <a:lumMod val="95000"/>
                    <a:lumOff val="5000"/>
                  </a:schemeClr>
                </a:solidFill>
                <a:ea typeface="+mn-lt"/>
                <a:cs typeface="+mn-lt"/>
              </a:rPr>
              <a:t>Studies on the impact of environmental conditions such as temperature, humidity, radiation, and exposure to chemicals on paper aging.</a:t>
            </a:r>
            <a:endParaRPr lang="en-US">
              <a:solidFill>
                <a:schemeClr val="tx1">
                  <a:lumMod val="95000"/>
                  <a:lumOff val="5000"/>
                </a:schemeClr>
              </a:solidFill>
            </a:endParaRPr>
          </a:p>
          <a:p>
            <a:pPr lvl="1">
              <a:buClr>
                <a:srgbClr val="262626"/>
              </a:buClr>
            </a:pPr>
            <a:r>
              <a:rPr lang="en-US" sz="1200">
                <a:solidFill>
                  <a:schemeClr val="tx1">
                    <a:lumMod val="95000"/>
                    <a:lumOff val="5000"/>
                  </a:schemeClr>
                </a:solidFill>
                <a:ea typeface="+mn-lt"/>
                <a:cs typeface="+mn-lt"/>
              </a:rPr>
              <a:t>Particular attention to the role of acids in accelerating cellulose degradation.</a:t>
            </a:r>
          </a:p>
          <a:p>
            <a:pPr>
              <a:buClr>
                <a:srgbClr val="262626"/>
              </a:buClr>
            </a:pPr>
            <a:r>
              <a:rPr lang="en-US" sz="1400" b="1">
                <a:ea typeface="+mn-lt"/>
                <a:cs typeface="+mn-lt"/>
              </a:rPr>
              <a:t>Acetic Acid and Esterification</a:t>
            </a:r>
            <a:r>
              <a:rPr lang="en-US" sz="1400">
                <a:solidFill>
                  <a:srgbClr val="D1D5DB"/>
                </a:solidFill>
                <a:ea typeface="+mn-lt"/>
                <a:cs typeface="+mn-lt"/>
              </a:rPr>
              <a:t>:</a:t>
            </a:r>
            <a:endParaRPr lang="en-US" sz="1400"/>
          </a:p>
          <a:p>
            <a:pPr lvl="1">
              <a:buClr>
                <a:srgbClr val="262626"/>
              </a:buClr>
            </a:pPr>
            <a:r>
              <a:rPr lang="en-US" sz="1200">
                <a:solidFill>
                  <a:schemeClr val="tx1">
                    <a:lumMod val="95000"/>
                    <a:lumOff val="5000"/>
                  </a:schemeClr>
                </a:solidFill>
                <a:ea typeface="+mn-lt"/>
                <a:cs typeface="+mn-lt"/>
              </a:rPr>
              <a:t>Exploration of the presence of acetic acid in the environment surrounding paper materials.</a:t>
            </a:r>
          </a:p>
          <a:p>
            <a:pPr lvl="1">
              <a:buClr>
                <a:srgbClr val="262626"/>
              </a:buClr>
            </a:pPr>
            <a:r>
              <a:rPr lang="en-US" sz="1200">
                <a:solidFill>
                  <a:schemeClr val="tx1">
                    <a:lumMod val="95000"/>
                    <a:lumOff val="5000"/>
                  </a:schemeClr>
                </a:solidFill>
                <a:ea typeface="+mn-lt"/>
                <a:cs typeface="+mn-lt"/>
              </a:rPr>
              <a:t>Examination of whether acetic acid can lead to cellulose surface acetylation under typical storage conditions.</a:t>
            </a:r>
          </a:p>
          <a:p>
            <a:pPr>
              <a:buClr>
                <a:srgbClr val="262626"/>
              </a:buClr>
            </a:pPr>
            <a:r>
              <a:rPr lang="en-US" sz="1400" b="1">
                <a:ea typeface="+mn-lt"/>
                <a:cs typeface="+mn-lt"/>
              </a:rPr>
              <a:t>Hydrophobization of Paper</a:t>
            </a:r>
            <a:r>
              <a:rPr lang="en-US" sz="1400">
                <a:solidFill>
                  <a:srgbClr val="D1D5DB"/>
                </a:solidFill>
                <a:ea typeface="+mn-lt"/>
                <a:cs typeface="+mn-lt"/>
              </a:rPr>
              <a:t>:</a:t>
            </a:r>
            <a:endParaRPr lang="en-US" sz="1400"/>
          </a:p>
          <a:p>
            <a:pPr lvl="1">
              <a:buClr>
                <a:srgbClr val="262626"/>
              </a:buClr>
            </a:pPr>
            <a:r>
              <a:rPr lang="en-US" sz="1200">
                <a:solidFill>
                  <a:schemeClr val="tx1">
                    <a:lumMod val="95000"/>
                    <a:lumOff val="5000"/>
                  </a:schemeClr>
                </a:solidFill>
                <a:ea typeface="+mn-lt"/>
                <a:cs typeface="+mn-lt"/>
              </a:rPr>
              <a:t>Observation of increased hydrophobicity in aging paper, linked to surface changes.</a:t>
            </a:r>
            <a:endParaRPr lang="en-US">
              <a:solidFill>
                <a:schemeClr val="tx1">
                  <a:lumMod val="95000"/>
                  <a:lumOff val="5000"/>
                </a:schemeClr>
              </a:solidFill>
            </a:endParaRPr>
          </a:p>
          <a:p>
            <a:pPr lvl="1">
              <a:buClr>
                <a:srgbClr val="262626"/>
              </a:buClr>
            </a:pPr>
            <a:r>
              <a:rPr lang="en-US" sz="1200">
                <a:solidFill>
                  <a:schemeClr val="tx1">
                    <a:lumMod val="95000"/>
                    <a:lumOff val="5000"/>
                  </a:schemeClr>
                </a:solidFill>
                <a:ea typeface="+mn-lt"/>
                <a:cs typeface="+mn-lt"/>
              </a:rPr>
              <a:t>Investigation into the chemical modifications, including the conversion of hydroxyl groups to carbonyl groups, responsible for this behavior.</a:t>
            </a:r>
            <a:endParaRPr lang="en-US">
              <a:solidFill>
                <a:schemeClr val="tx1">
                  <a:lumMod val="95000"/>
                  <a:lumOff val="5000"/>
                </a:schemeClr>
              </a:solidFill>
            </a:endParaRPr>
          </a:p>
          <a:p>
            <a:pPr>
              <a:buClr>
                <a:srgbClr val="262626"/>
              </a:buClr>
            </a:pPr>
            <a:r>
              <a:rPr lang="en-US" sz="1400" b="1">
                <a:ea typeface="+mn-lt"/>
                <a:cs typeface="+mn-lt"/>
              </a:rPr>
              <a:t>Quantification and Characterization</a:t>
            </a:r>
            <a:r>
              <a:rPr lang="en-US" sz="1400">
                <a:solidFill>
                  <a:srgbClr val="D1D5DB"/>
                </a:solidFill>
                <a:ea typeface="+mn-lt"/>
                <a:cs typeface="+mn-lt"/>
              </a:rPr>
              <a:t>:</a:t>
            </a:r>
            <a:endParaRPr lang="en-US" sz="1400"/>
          </a:p>
          <a:p>
            <a:pPr lvl="1">
              <a:buClr>
                <a:srgbClr val="262626"/>
              </a:buClr>
            </a:pPr>
            <a:r>
              <a:rPr lang="en-US" sz="1200">
                <a:solidFill>
                  <a:schemeClr val="tx1">
                    <a:lumMod val="95000"/>
                    <a:lumOff val="5000"/>
                  </a:schemeClr>
                </a:solidFill>
                <a:ea typeface="+mn-lt"/>
                <a:cs typeface="+mn-lt"/>
              </a:rPr>
              <a:t>Development of methods for quantifying and characterizing chemical changes in aged paper, including acetylation.</a:t>
            </a:r>
          </a:p>
          <a:p>
            <a:pPr lvl="1">
              <a:buClr>
                <a:srgbClr val="262626"/>
              </a:buClr>
            </a:pPr>
            <a:r>
              <a:rPr lang="en-US" sz="1200">
                <a:solidFill>
                  <a:schemeClr val="tx1">
                    <a:lumMod val="95000"/>
                    <a:lumOff val="5000"/>
                  </a:schemeClr>
                </a:solidFill>
                <a:ea typeface="+mn-lt"/>
                <a:cs typeface="+mn-lt"/>
              </a:rPr>
              <a:t>Efforts to identify and measure trace amounts of acetyl groups on paper surfaces.</a:t>
            </a:r>
            <a:endParaRPr lang="en-US">
              <a:solidFill>
                <a:schemeClr val="tx1">
                  <a:lumMod val="95000"/>
                  <a:lumOff val="5000"/>
                </a:schemeClr>
              </a:solidFill>
            </a:endParaRPr>
          </a:p>
          <a:p>
            <a:pPr>
              <a:buClr>
                <a:srgbClr val="262626"/>
              </a:buClr>
            </a:pPr>
            <a:r>
              <a:rPr lang="en-US" sz="1400" b="1">
                <a:ea typeface="+mn-lt"/>
                <a:cs typeface="+mn-lt"/>
              </a:rPr>
              <a:t>Real-world Applications</a:t>
            </a:r>
            <a:r>
              <a:rPr lang="en-US" sz="1400">
                <a:solidFill>
                  <a:srgbClr val="D1D5DB"/>
                </a:solidFill>
                <a:ea typeface="+mn-lt"/>
                <a:cs typeface="+mn-lt"/>
              </a:rPr>
              <a:t>:</a:t>
            </a:r>
            <a:endParaRPr lang="en-US" sz="1400"/>
          </a:p>
          <a:p>
            <a:pPr lvl="1">
              <a:buClr>
                <a:srgbClr val="262626"/>
              </a:buClr>
            </a:pPr>
            <a:r>
              <a:rPr lang="en-US" sz="1200">
                <a:solidFill>
                  <a:schemeClr val="tx1">
                    <a:lumMod val="95000"/>
                    <a:lumOff val="5000"/>
                  </a:schemeClr>
                </a:solidFill>
                <a:ea typeface="+mn-lt"/>
                <a:cs typeface="+mn-lt"/>
              </a:rPr>
              <a:t>Consideration of practical implications of cellulose degradation and acetylation in preserving cultural heritage, especially in museums, libraries, and archives.</a:t>
            </a:r>
            <a:br>
              <a:rPr lang="en-US"/>
            </a:br>
            <a:endParaRPr lang="en-US"/>
          </a:p>
        </p:txBody>
      </p:sp>
      <p:sp>
        <p:nvSpPr>
          <p:cNvPr id="4" name="Slide Number Placeholder 3">
            <a:extLst>
              <a:ext uri="{FF2B5EF4-FFF2-40B4-BE49-F238E27FC236}">
                <a16:creationId xmlns:a16="http://schemas.microsoft.com/office/drawing/2014/main" id="{C3967F4A-8ED9-B3C8-1F24-C0E8594CC0E0}"/>
              </a:ext>
            </a:extLst>
          </p:cNvPr>
          <p:cNvSpPr>
            <a:spLocks noGrp="1"/>
          </p:cNvSpPr>
          <p:nvPr>
            <p:ph type="sldNum" sz="quarter" idx="12"/>
          </p:nvPr>
        </p:nvSpPr>
        <p:spPr>
          <a:xfrm>
            <a:off x="10287000" y="6035040"/>
            <a:ext cx="838200" cy="365760"/>
          </a:xfrm>
        </p:spPr>
        <p:txBody>
          <a:bodyPr>
            <a:normAutofit/>
          </a:bodyPr>
          <a:lstStyle/>
          <a:p>
            <a:pPr>
              <a:spcAft>
                <a:spcPts val="600"/>
              </a:spcAft>
            </a:pPr>
            <a:fld id="{34B7E4EF-A1BD-40F4-AB7B-04F084DD991D}" type="slidenum">
              <a:rPr lang="en-US" smtClean="0"/>
              <a:pPr>
                <a:spcAft>
                  <a:spcPts val="600"/>
                </a:spcAft>
              </a:pPr>
              <a:t>4</a:t>
            </a:fld>
            <a:endParaRPr lang="en-US"/>
          </a:p>
        </p:txBody>
      </p:sp>
      <p:pic>
        <p:nvPicPr>
          <p:cNvPr id="6" name="Indian Institute of Technology Guwahati 2">
            <a:hlinkClick r:id="" action="ppaction://media"/>
            <a:extLst>
              <a:ext uri="{FF2B5EF4-FFF2-40B4-BE49-F238E27FC236}">
                <a16:creationId xmlns:a16="http://schemas.microsoft.com/office/drawing/2014/main" id="{E963A99C-01BF-1230-47F6-8F9B9320EB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97282" y="831822"/>
            <a:ext cx="730250" cy="730250"/>
          </a:xfrm>
          <a:prstGeom prst="rect">
            <a:avLst/>
          </a:prstGeom>
        </p:spPr>
      </p:pic>
    </p:spTree>
    <p:extLst>
      <p:ext uri="{BB962C8B-B14F-4D97-AF65-F5344CB8AC3E}">
        <p14:creationId xmlns:p14="http://schemas.microsoft.com/office/powerpoint/2010/main" val="18267779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descr="Abstract blurred public library with bookshelves">
            <a:extLst>
              <a:ext uri="{FF2B5EF4-FFF2-40B4-BE49-F238E27FC236}">
                <a16:creationId xmlns:a16="http://schemas.microsoft.com/office/drawing/2014/main" id="{1005D9BF-DF46-334E-6BF5-C8645276E74C}"/>
              </a:ext>
            </a:extLst>
          </p:cNvPr>
          <p:cNvPicPr>
            <a:picLocks noChangeAspect="1"/>
          </p:cNvPicPr>
          <p:nvPr/>
        </p:nvPicPr>
        <p:blipFill rotWithShape="1">
          <a:blip r:embed="rId4">
            <a:duotone>
              <a:schemeClr val="bg2">
                <a:shade val="45000"/>
                <a:satMod val="135000"/>
              </a:schemeClr>
              <a:prstClr val="white"/>
            </a:duotone>
            <a:alphaModFix amt="35000"/>
          </a:blip>
          <a:srcRect t="2769" r="-2" b="12958"/>
          <a:stretch/>
        </p:blipFill>
        <p:spPr>
          <a:xfrm>
            <a:off x="20" y="10"/>
            <a:ext cx="12191980" cy="6857990"/>
          </a:xfrm>
          <a:prstGeom prst="rect">
            <a:avLst/>
          </a:prstGeom>
        </p:spPr>
      </p:pic>
      <p:sp>
        <p:nvSpPr>
          <p:cNvPr id="2" name="Title 1">
            <a:extLst>
              <a:ext uri="{FF2B5EF4-FFF2-40B4-BE49-F238E27FC236}">
                <a16:creationId xmlns:a16="http://schemas.microsoft.com/office/drawing/2014/main" id="{548ECA6F-A849-F989-A6C0-83F561EFE9C4}"/>
              </a:ext>
            </a:extLst>
          </p:cNvPr>
          <p:cNvSpPr>
            <a:spLocks noGrp="1"/>
          </p:cNvSpPr>
          <p:nvPr>
            <p:ph type="title"/>
          </p:nvPr>
        </p:nvSpPr>
        <p:spPr>
          <a:xfrm>
            <a:off x="1066800" y="490194"/>
            <a:ext cx="10058400" cy="1524000"/>
          </a:xfrm>
        </p:spPr>
        <p:txBody>
          <a:bodyPr>
            <a:normAutofit/>
          </a:bodyPr>
          <a:lstStyle/>
          <a:p>
            <a:r>
              <a:rPr lang="en-US" sz="4400"/>
              <a:t>Introduction:     </a:t>
            </a:r>
            <a:br>
              <a:rPr lang="en-US" sz="4400"/>
            </a:br>
            <a:r>
              <a:rPr lang="en-US" sz="4400"/>
              <a:t>Literature Gap    </a:t>
            </a:r>
          </a:p>
        </p:txBody>
      </p:sp>
      <p:sp>
        <p:nvSpPr>
          <p:cNvPr id="3" name="Content Placeholder 2">
            <a:extLst>
              <a:ext uri="{FF2B5EF4-FFF2-40B4-BE49-F238E27FC236}">
                <a16:creationId xmlns:a16="http://schemas.microsoft.com/office/drawing/2014/main" id="{052B1E39-B25F-544B-51D6-0DD89BA9F271}"/>
              </a:ext>
            </a:extLst>
          </p:cNvPr>
          <p:cNvSpPr>
            <a:spLocks noGrp="1"/>
          </p:cNvSpPr>
          <p:nvPr>
            <p:ph idx="1"/>
          </p:nvPr>
        </p:nvSpPr>
        <p:spPr>
          <a:xfrm>
            <a:off x="1066800" y="1938020"/>
            <a:ext cx="10058400" cy="4465574"/>
          </a:xfrm>
        </p:spPr>
        <p:txBody>
          <a:bodyPr vert="horz" lIns="91440" tIns="45720" rIns="91440" bIns="45720" rtlCol="0" anchor="t">
            <a:normAutofit fontScale="92500" lnSpcReduction="20000"/>
          </a:bodyPr>
          <a:lstStyle/>
          <a:p>
            <a:pPr>
              <a:buClr>
                <a:srgbClr val="262626"/>
              </a:buClr>
            </a:pPr>
            <a:r>
              <a:rPr lang="en-US" sz="1400" b="1">
                <a:ea typeface="+mn-lt"/>
                <a:cs typeface="+mn-lt"/>
              </a:rPr>
              <a:t>Limited Understanding of Acetylation</a:t>
            </a:r>
            <a:r>
              <a:rPr lang="en-US" sz="1400">
                <a:solidFill>
                  <a:srgbClr val="D1D5DB"/>
                </a:solidFill>
                <a:ea typeface="+mn-lt"/>
                <a:cs typeface="+mn-lt"/>
              </a:rPr>
              <a:t>:</a:t>
            </a:r>
            <a:endParaRPr lang="en-US" sz="1400"/>
          </a:p>
          <a:p>
            <a:pPr lvl="1">
              <a:buClr>
                <a:srgbClr val="262626"/>
              </a:buClr>
            </a:pPr>
            <a:r>
              <a:rPr lang="en-US" sz="1200">
                <a:solidFill>
                  <a:schemeClr val="tx1">
                    <a:lumMod val="95000"/>
                    <a:lumOff val="5000"/>
                  </a:schemeClr>
                </a:solidFill>
                <a:ea typeface="+mn-lt"/>
                <a:cs typeface="+mn-lt"/>
              </a:rPr>
              <a:t>Lack of comprehensive insight into how acetic acid interacts with cellulose.</a:t>
            </a:r>
          </a:p>
          <a:p>
            <a:pPr lvl="1">
              <a:buClr>
                <a:srgbClr val="262626"/>
              </a:buClr>
            </a:pPr>
            <a:r>
              <a:rPr lang="en-US" sz="1200">
                <a:solidFill>
                  <a:schemeClr val="tx1">
                    <a:lumMod val="95000"/>
                    <a:lumOff val="5000"/>
                  </a:schemeClr>
                </a:solidFill>
                <a:ea typeface="+mn-lt"/>
                <a:cs typeface="+mn-lt"/>
              </a:rPr>
              <a:t>Need for in-depth exploration of the reactions and mechanisms involved in cellulose surface acetylation.</a:t>
            </a:r>
            <a:endParaRPr lang="en-US">
              <a:solidFill>
                <a:schemeClr val="tx1">
                  <a:lumMod val="95000"/>
                  <a:lumOff val="5000"/>
                </a:schemeClr>
              </a:solidFill>
            </a:endParaRPr>
          </a:p>
          <a:p>
            <a:pPr>
              <a:buClr>
                <a:srgbClr val="262626"/>
              </a:buClr>
            </a:pPr>
            <a:r>
              <a:rPr lang="en-US" sz="1400" b="1">
                <a:ea typeface="+mn-lt"/>
                <a:cs typeface="+mn-lt"/>
              </a:rPr>
              <a:t>Quantification Methods</a:t>
            </a:r>
            <a:r>
              <a:rPr lang="en-US" sz="1400">
                <a:solidFill>
                  <a:srgbClr val="D1D5DB"/>
                </a:solidFill>
                <a:ea typeface="+mn-lt"/>
                <a:cs typeface="+mn-lt"/>
              </a:rPr>
              <a:t>:</a:t>
            </a:r>
            <a:endParaRPr lang="en-US" sz="1400"/>
          </a:p>
          <a:p>
            <a:pPr lvl="1">
              <a:buClr>
                <a:srgbClr val="262626"/>
              </a:buClr>
            </a:pPr>
            <a:r>
              <a:rPr lang="en-US" sz="1200">
                <a:solidFill>
                  <a:schemeClr val="tx1">
                    <a:lumMod val="95000"/>
                    <a:lumOff val="5000"/>
                  </a:schemeClr>
                </a:solidFill>
                <a:ea typeface="+mn-lt"/>
                <a:cs typeface="+mn-lt"/>
              </a:rPr>
              <a:t>Importance of quantifying trace acetyl groups on paper surfaces.</a:t>
            </a:r>
          </a:p>
          <a:p>
            <a:pPr lvl="1">
              <a:buClr>
                <a:srgbClr val="262626"/>
              </a:buClr>
            </a:pPr>
            <a:r>
              <a:rPr lang="en-US" sz="1200">
                <a:solidFill>
                  <a:schemeClr val="tx1">
                    <a:lumMod val="95000"/>
                    <a:lumOff val="5000"/>
                  </a:schemeClr>
                </a:solidFill>
                <a:ea typeface="+mn-lt"/>
                <a:cs typeface="+mn-lt"/>
              </a:rPr>
              <a:t>Gap in specifying and comparing various quantification techniques.</a:t>
            </a:r>
          </a:p>
          <a:p>
            <a:pPr>
              <a:buClr>
                <a:srgbClr val="262626"/>
              </a:buClr>
            </a:pPr>
            <a:r>
              <a:rPr lang="en-US" sz="1400" b="1">
                <a:ea typeface="+mn-lt"/>
                <a:cs typeface="+mn-lt"/>
              </a:rPr>
              <a:t>Real-world Applications and Conservation</a:t>
            </a:r>
            <a:r>
              <a:rPr lang="en-US" sz="1400">
                <a:solidFill>
                  <a:srgbClr val="D1D5DB"/>
                </a:solidFill>
                <a:ea typeface="+mn-lt"/>
                <a:cs typeface="+mn-lt"/>
              </a:rPr>
              <a:t>:</a:t>
            </a:r>
            <a:endParaRPr lang="en-US" sz="1400"/>
          </a:p>
          <a:p>
            <a:pPr lvl="1">
              <a:buClr>
                <a:srgbClr val="262626"/>
              </a:buClr>
            </a:pPr>
            <a:r>
              <a:rPr lang="en-US" sz="1200">
                <a:solidFill>
                  <a:schemeClr val="tx1">
                    <a:lumMod val="95000"/>
                    <a:lumOff val="5000"/>
                  </a:schemeClr>
                </a:solidFill>
                <a:ea typeface="+mn-lt"/>
                <a:cs typeface="+mn-lt"/>
              </a:rPr>
              <a:t>Brief mention of cellulose degradation in cultural heritage settings.</a:t>
            </a:r>
            <a:endParaRPr lang="en-US">
              <a:solidFill>
                <a:schemeClr val="tx1">
                  <a:lumMod val="95000"/>
                  <a:lumOff val="5000"/>
                </a:schemeClr>
              </a:solidFill>
            </a:endParaRPr>
          </a:p>
          <a:p>
            <a:pPr lvl="1">
              <a:buClr>
                <a:srgbClr val="262626"/>
              </a:buClr>
            </a:pPr>
            <a:r>
              <a:rPr lang="en-US" sz="1200">
                <a:solidFill>
                  <a:schemeClr val="tx1">
                    <a:lumMod val="95000"/>
                    <a:lumOff val="5000"/>
                  </a:schemeClr>
                </a:solidFill>
                <a:ea typeface="+mn-lt"/>
                <a:cs typeface="+mn-lt"/>
              </a:rPr>
              <a:t>Need for documented examples and case studies to illustrate the relevance of acetylation in preserving cultural heritage.</a:t>
            </a:r>
            <a:endParaRPr lang="en-US">
              <a:solidFill>
                <a:schemeClr val="tx1">
                  <a:lumMod val="95000"/>
                  <a:lumOff val="5000"/>
                </a:schemeClr>
              </a:solidFill>
            </a:endParaRPr>
          </a:p>
          <a:p>
            <a:pPr>
              <a:buClr>
                <a:srgbClr val="262626"/>
              </a:buClr>
            </a:pPr>
            <a:r>
              <a:rPr lang="en-US" sz="1400" b="1">
                <a:ea typeface="+mn-lt"/>
                <a:cs typeface="+mn-lt"/>
              </a:rPr>
              <a:t>Exogenous vs. Endogenous Sources</a:t>
            </a:r>
            <a:r>
              <a:rPr lang="en-US" sz="1400">
                <a:solidFill>
                  <a:srgbClr val="D1D5DB"/>
                </a:solidFill>
                <a:ea typeface="+mn-lt"/>
                <a:cs typeface="+mn-lt"/>
              </a:rPr>
              <a:t>:</a:t>
            </a:r>
            <a:endParaRPr lang="en-US" sz="1400"/>
          </a:p>
          <a:p>
            <a:pPr lvl="1">
              <a:buClr>
                <a:srgbClr val="262626"/>
              </a:buClr>
            </a:pPr>
            <a:r>
              <a:rPr lang="en-US" sz="1200">
                <a:solidFill>
                  <a:schemeClr val="tx1">
                    <a:lumMod val="95000"/>
                    <a:lumOff val="5000"/>
                  </a:schemeClr>
                </a:solidFill>
                <a:ea typeface="+mn-lt"/>
                <a:cs typeface="+mn-lt"/>
              </a:rPr>
              <a:t>Mention of both endogenous and exogenous sources of acetic acid.</a:t>
            </a:r>
          </a:p>
          <a:p>
            <a:pPr lvl="1">
              <a:buClr>
                <a:srgbClr val="262626"/>
              </a:buClr>
            </a:pPr>
            <a:r>
              <a:rPr lang="en-US" sz="1200">
                <a:solidFill>
                  <a:schemeClr val="tx1">
                    <a:lumMod val="95000"/>
                    <a:lumOff val="5000"/>
                  </a:schemeClr>
                </a:solidFill>
                <a:ea typeface="+mn-lt"/>
                <a:cs typeface="+mn-lt"/>
              </a:rPr>
              <a:t>Gap in understanding the relative contributions of these sources to cellulose degradation.</a:t>
            </a:r>
            <a:endParaRPr lang="en-US">
              <a:solidFill>
                <a:schemeClr val="tx1">
                  <a:lumMod val="95000"/>
                  <a:lumOff val="5000"/>
                </a:schemeClr>
              </a:solidFill>
            </a:endParaRPr>
          </a:p>
          <a:p>
            <a:pPr>
              <a:buClr>
                <a:srgbClr val="262626"/>
              </a:buClr>
            </a:pPr>
            <a:r>
              <a:rPr lang="en-US" sz="1400" b="1">
                <a:ea typeface="+mn-lt"/>
                <a:cs typeface="+mn-lt"/>
              </a:rPr>
              <a:t>Comparative Analysis</a:t>
            </a:r>
            <a:r>
              <a:rPr lang="en-US" sz="1400">
                <a:solidFill>
                  <a:srgbClr val="D1D5DB"/>
                </a:solidFill>
                <a:ea typeface="+mn-lt"/>
                <a:cs typeface="+mn-lt"/>
              </a:rPr>
              <a:t>:</a:t>
            </a:r>
            <a:endParaRPr lang="en-US" sz="1400"/>
          </a:p>
          <a:p>
            <a:pPr lvl="1">
              <a:buClr>
                <a:srgbClr val="262626"/>
              </a:buClr>
            </a:pPr>
            <a:r>
              <a:rPr lang="en-US" sz="1200">
                <a:solidFill>
                  <a:schemeClr val="tx1">
                    <a:lumMod val="95000"/>
                    <a:lumOff val="5000"/>
                  </a:schemeClr>
                </a:solidFill>
                <a:ea typeface="+mn-lt"/>
                <a:cs typeface="+mn-lt"/>
              </a:rPr>
              <a:t>Suggestion of comparing the effects of different environmental conditions on cellulose degradation.</a:t>
            </a:r>
            <a:endParaRPr lang="en-US">
              <a:solidFill>
                <a:schemeClr val="tx1">
                  <a:lumMod val="95000"/>
                  <a:lumOff val="5000"/>
                </a:schemeClr>
              </a:solidFill>
            </a:endParaRPr>
          </a:p>
          <a:p>
            <a:pPr lvl="1">
              <a:buClr>
                <a:srgbClr val="262626"/>
              </a:buClr>
            </a:pPr>
            <a:r>
              <a:rPr lang="en-US" sz="1200">
                <a:solidFill>
                  <a:schemeClr val="tx1">
                    <a:lumMod val="95000"/>
                    <a:lumOff val="5000"/>
                  </a:schemeClr>
                </a:solidFill>
                <a:ea typeface="+mn-lt"/>
                <a:cs typeface="+mn-lt"/>
              </a:rPr>
              <a:t>Potential for research that quantifies and compares the impact of varying factors like humidity, temperature, and chemical exposure.</a:t>
            </a:r>
            <a:endParaRPr lang="en-US">
              <a:solidFill>
                <a:schemeClr val="tx1">
                  <a:lumMod val="95000"/>
                  <a:lumOff val="5000"/>
                </a:schemeClr>
              </a:solidFill>
            </a:endParaRPr>
          </a:p>
          <a:p>
            <a:pPr>
              <a:buClr>
                <a:srgbClr val="262626"/>
              </a:buClr>
            </a:pPr>
            <a:r>
              <a:rPr lang="en-US" sz="1400" b="1">
                <a:ea typeface="+mn-lt"/>
                <a:cs typeface="+mn-lt"/>
              </a:rPr>
              <a:t>Mechanisms of </a:t>
            </a:r>
            <a:r>
              <a:rPr lang="en-US" sz="1400" b="1" err="1">
                <a:ea typeface="+mn-lt"/>
                <a:cs typeface="+mn-lt"/>
              </a:rPr>
              <a:t>Hydrophobization</a:t>
            </a:r>
            <a:r>
              <a:rPr lang="en-US" sz="1400">
                <a:solidFill>
                  <a:srgbClr val="D1D5DB"/>
                </a:solidFill>
                <a:ea typeface="+mn-lt"/>
                <a:cs typeface="+mn-lt"/>
              </a:rPr>
              <a:t>:</a:t>
            </a:r>
            <a:endParaRPr lang="en-US" sz="1400"/>
          </a:p>
          <a:p>
            <a:pPr lvl="1">
              <a:buClr>
                <a:srgbClr val="262626"/>
              </a:buClr>
            </a:pPr>
            <a:r>
              <a:rPr lang="en-US" sz="1200">
                <a:solidFill>
                  <a:schemeClr val="tx1">
                    <a:lumMod val="95000"/>
                    <a:lumOff val="5000"/>
                  </a:schemeClr>
                </a:solidFill>
                <a:ea typeface="+mn-lt"/>
                <a:cs typeface="+mn-lt"/>
              </a:rPr>
              <a:t>Aging paper becoming more hydrophobic.</a:t>
            </a:r>
          </a:p>
          <a:p>
            <a:pPr lvl="1">
              <a:buClr>
                <a:srgbClr val="262626"/>
              </a:buClr>
            </a:pPr>
            <a:r>
              <a:rPr lang="en-US" sz="1200">
                <a:solidFill>
                  <a:schemeClr val="tx1">
                    <a:lumMod val="95000"/>
                    <a:lumOff val="5000"/>
                  </a:schemeClr>
                </a:solidFill>
                <a:ea typeface="+mn-lt"/>
                <a:cs typeface="+mn-lt"/>
              </a:rPr>
              <a:t>Lack of detailed exploration of the chemical processes responsible for paper </a:t>
            </a:r>
            <a:r>
              <a:rPr lang="en-US" sz="1200" err="1">
                <a:solidFill>
                  <a:schemeClr val="tx1">
                    <a:lumMod val="95000"/>
                    <a:lumOff val="5000"/>
                  </a:schemeClr>
                </a:solidFill>
                <a:ea typeface="+mn-lt"/>
                <a:cs typeface="+mn-lt"/>
              </a:rPr>
              <a:t>hydrophobization</a:t>
            </a:r>
            <a:r>
              <a:rPr lang="en-US" sz="1200">
                <a:solidFill>
                  <a:schemeClr val="tx1">
                    <a:lumMod val="95000"/>
                    <a:lumOff val="5000"/>
                  </a:schemeClr>
                </a:solidFill>
                <a:ea typeface="+mn-lt"/>
                <a:cs typeface="+mn-lt"/>
              </a:rPr>
              <a:t>.</a:t>
            </a:r>
          </a:p>
          <a:p>
            <a:pPr>
              <a:lnSpc>
                <a:spcPct val="100000"/>
              </a:lnSpc>
              <a:buClr>
                <a:srgbClr val="262626"/>
              </a:buClr>
            </a:pPr>
            <a:endParaRPr lang="en-US" sz="1400"/>
          </a:p>
        </p:txBody>
      </p:sp>
      <p:sp>
        <p:nvSpPr>
          <p:cNvPr id="4" name="Slide Number Placeholder 3">
            <a:extLst>
              <a:ext uri="{FF2B5EF4-FFF2-40B4-BE49-F238E27FC236}">
                <a16:creationId xmlns:a16="http://schemas.microsoft.com/office/drawing/2014/main" id="{8531A0FA-ECB5-5578-4B52-4326D4C00C22}"/>
              </a:ext>
            </a:extLst>
          </p:cNvPr>
          <p:cNvSpPr>
            <a:spLocks noGrp="1"/>
          </p:cNvSpPr>
          <p:nvPr>
            <p:ph type="sldNum" sz="quarter" idx="12"/>
          </p:nvPr>
        </p:nvSpPr>
        <p:spPr>
          <a:xfrm>
            <a:off x="10287000" y="6035040"/>
            <a:ext cx="838200" cy="365760"/>
          </a:xfrm>
        </p:spPr>
        <p:txBody>
          <a:bodyPr>
            <a:normAutofit/>
          </a:bodyPr>
          <a:lstStyle/>
          <a:p>
            <a:pPr>
              <a:spcAft>
                <a:spcPts val="600"/>
              </a:spcAft>
            </a:pPr>
            <a:fld id="{34B7E4EF-A1BD-40F4-AB7B-04F084DD991D}" type="slidenum">
              <a:rPr lang="en-US" smtClean="0"/>
              <a:pPr>
                <a:spcAft>
                  <a:spcPts val="600"/>
                </a:spcAft>
              </a:pPr>
              <a:t>5</a:t>
            </a:fld>
            <a:endParaRPr lang="en-US"/>
          </a:p>
        </p:txBody>
      </p:sp>
      <p:pic>
        <p:nvPicPr>
          <p:cNvPr id="5" name="Indian Institute of Technology Guwahati 5">
            <a:hlinkClick r:id="" action="ppaction://media"/>
            <a:extLst>
              <a:ext uri="{FF2B5EF4-FFF2-40B4-BE49-F238E27FC236}">
                <a16:creationId xmlns:a16="http://schemas.microsoft.com/office/drawing/2014/main" id="{C8AE8071-D167-C250-85CA-6212669C18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8475" y="5661025"/>
            <a:ext cx="730250" cy="730250"/>
          </a:xfrm>
          <a:prstGeom prst="rect">
            <a:avLst/>
          </a:prstGeom>
        </p:spPr>
      </p:pic>
    </p:spTree>
    <p:extLst>
      <p:ext uri="{BB962C8B-B14F-4D97-AF65-F5344CB8AC3E}">
        <p14:creationId xmlns:p14="http://schemas.microsoft.com/office/powerpoint/2010/main" val="30167619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Close-up unopened pill packets">
            <a:extLst>
              <a:ext uri="{FF2B5EF4-FFF2-40B4-BE49-F238E27FC236}">
                <a16:creationId xmlns:a16="http://schemas.microsoft.com/office/drawing/2014/main" id="{A2D7C1A8-32A5-2462-A260-8E1DF7DC098B}"/>
              </a:ext>
            </a:extLst>
          </p:cNvPr>
          <p:cNvPicPr>
            <a:picLocks noChangeAspect="1"/>
          </p:cNvPicPr>
          <p:nvPr/>
        </p:nvPicPr>
        <p:blipFill rotWithShape="1">
          <a:blip r:embed="rId4">
            <a:duotone>
              <a:schemeClr val="bg2">
                <a:shade val="45000"/>
                <a:satMod val="135000"/>
              </a:schemeClr>
              <a:prstClr val="white"/>
            </a:duotone>
            <a:alphaModFix amt="35000"/>
          </a:blip>
          <a:srcRect t="5913" r="-2" b="8562"/>
          <a:stretch/>
        </p:blipFill>
        <p:spPr>
          <a:xfrm>
            <a:off x="20" y="10"/>
            <a:ext cx="12191980" cy="6857990"/>
          </a:xfrm>
          <a:prstGeom prst="rect">
            <a:avLst/>
          </a:prstGeom>
        </p:spPr>
      </p:pic>
      <p:sp>
        <p:nvSpPr>
          <p:cNvPr id="2" name="Title 1">
            <a:extLst>
              <a:ext uri="{FF2B5EF4-FFF2-40B4-BE49-F238E27FC236}">
                <a16:creationId xmlns:a16="http://schemas.microsoft.com/office/drawing/2014/main" id="{7E1A6E63-166C-3FEE-7667-BA0B9ABF97D3}"/>
              </a:ext>
            </a:extLst>
          </p:cNvPr>
          <p:cNvSpPr>
            <a:spLocks noGrp="1"/>
          </p:cNvSpPr>
          <p:nvPr>
            <p:ph type="title"/>
          </p:nvPr>
        </p:nvSpPr>
        <p:spPr>
          <a:xfrm>
            <a:off x="1066800" y="-141600"/>
            <a:ext cx="10058400" cy="2155794"/>
          </a:xfrm>
        </p:spPr>
        <p:txBody>
          <a:bodyPr>
            <a:normAutofit/>
          </a:bodyPr>
          <a:lstStyle/>
          <a:p>
            <a:r>
              <a:rPr lang="en-US"/>
              <a:t>Methodology       </a:t>
            </a:r>
          </a:p>
        </p:txBody>
      </p:sp>
      <p:sp>
        <p:nvSpPr>
          <p:cNvPr id="3" name="Content Placeholder 2">
            <a:extLst>
              <a:ext uri="{FF2B5EF4-FFF2-40B4-BE49-F238E27FC236}">
                <a16:creationId xmlns:a16="http://schemas.microsoft.com/office/drawing/2014/main" id="{115A51C4-39C7-3EFB-D7BB-896B5DF88CE1}"/>
              </a:ext>
            </a:extLst>
          </p:cNvPr>
          <p:cNvSpPr>
            <a:spLocks noGrp="1"/>
          </p:cNvSpPr>
          <p:nvPr>
            <p:ph idx="1"/>
          </p:nvPr>
        </p:nvSpPr>
        <p:spPr>
          <a:xfrm>
            <a:off x="1066800" y="770238"/>
            <a:ext cx="10058400" cy="5522816"/>
          </a:xfrm>
        </p:spPr>
        <p:txBody>
          <a:bodyPr vert="horz" lIns="91440" tIns="45720" rIns="91440" bIns="45720" rtlCol="0" anchor="t">
            <a:noAutofit/>
          </a:bodyPr>
          <a:lstStyle/>
          <a:p>
            <a:pPr>
              <a:lnSpc>
                <a:spcPct val="100000"/>
              </a:lnSpc>
              <a:buFont typeface="Courier New" pitchFamily="18" charset="0"/>
              <a:buChar char="o"/>
            </a:pPr>
            <a:endParaRPr lang="en-US" sz="1300"/>
          </a:p>
          <a:p>
            <a:pPr>
              <a:lnSpc>
                <a:spcPct val="100000"/>
              </a:lnSpc>
              <a:buClr>
                <a:srgbClr val="262626"/>
              </a:buClr>
              <a:buFont typeface="Courier New" pitchFamily="18" charset="0"/>
              <a:buChar char="o"/>
            </a:pPr>
            <a:r>
              <a:rPr lang="en-US" sz="1800" u="sng"/>
              <a:t>Chemicals</a:t>
            </a:r>
          </a:p>
          <a:p>
            <a:pPr lvl="1">
              <a:lnSpc>
                <a:spcPct val="100000"/>
              </a:lnSpc>
              <a:buClr>
                <a:srgbClr val="262626"/>
              </a:buClr>
              <a:buFont typeface="Courier New" pitchFamily="18" charset="0"/>
              <a:buChar char="o"/>
            </a:pPr>
            <a:r>
              <a:rPr lang="en-US" sz="1600">
                <a:ea typeface="+mn-lt"/>
                <a:cs typeface="+mn-lt"/>
              </a:rPr>
              <a:t>The chemicals include acetic acid, β-D-glucopyranoside pentaacetate, dichloromethane, dry methanol, methyl acetate, sodium methoxide solution, and isotopically labeled acetic acid. </a:t>
            </a:r>
          </a:p>
          <a:p>
            <a:pPr>
              <a:lnSpc>
                <a:spcPct val="100000"/>
              </a:lnSpc>
              <a:buClr>
                <a:srgbClr val="262626"/>
              </a:buClr>
            </a:pPr>
            <a:r>
              <a:rPr lang="en-US" sz="1800" i="1" u="sng">
                <a:ea typeface="+mn-lt"/>
                <a:cs typeface="+mn-lt"/>
              </a:rPr>
              <a:t>Aging </a:t>
            </a:r>
            <a:endParaRPr lang="en-US" sz="1800" u="sng"/>
          </a:p>
          <a:p>
            <a:pPr lvl="1">
              <a:lnSpc>
                <a:spcPct val="100000"/>
              </a:lnSpc>
              <a:buClr>
                <a:srgbClr val="262626"/>
              </a:buClr>
            </a:pPr>
            <a:r>
              <a:rPr lang="en-US" sz="1600">
                <a:ea typeface="+mn-lt"/>
                <a:cs typeface="+mn-lt"/>
              </a:rPr>
              <a:t>Various paper samples, ranging from 100 mg to 1 g, were exposed to glacial acetic acid vapor at different concentrations and temperatures, either in a desiccator at room temperature or in sealed ampoules at 70°C. The paper types included filter paper, pigment-containing paper, and linen rag paper, with differing post-treatment storage methods.</a:t>
            </a:r>
            <a:endParaRPr lang="en-US" sz="1600"/>
          </a:p>
          <a:p>
            <a:pPr lvl="1">
              <a:lnSpc>
                <a:spcPct val="100000"/>
              </a:lnSpc>
              <a:buClr>
                <a:srgbClr val="262626"/>
              </a:buClr>
            </a:pPr>
            <a:r>
              <a:rPr lang="en-US" sz="1600">
                <a:ea typeface="+mn-lt"/>
                <a:cs typeface="+mn-lt"/>
              </a:rPr>
              <a:t>Post-exposure, some samples were washed to neutral pH, dried, and stored at -18°C, while others were immediately frozen at -80°C, forming distinct sets of experimental conditions.</a:t>
            </a:r>
            <a:endParaRPr lang="en-US" sz="1600"/>
          </a:p>
          <a:p>
            <a:pPr>
              <a:lnSpc>
                <a:spcPct val="100000"/>
              </a:lnSpc>
              <a:buClr>
                <a:srgbClr val="262626"/>
              </a:buClr>
            </a:pPr>
            <a:r>
              <a:rPr lang="en-US" sz="1800" u="sng">
                <a:ea typeface="+mn-lt"/>
                <a:cs typeface="+mn-lt"/>
              </a:rPr>
              <a:t>ESI-MS analysis </a:t>
            </a:r>
            <a:endParaRPr lang="en-US" sz="1800" u="sng"/>
          </a:p>
          <a:p>
            <a:pPr lvl="1">
              <a:lnSpc>
                <a:spcPct val="100000"/>
              </a:lnSpc>
              <a:buClr>
                <a:srgbClr val="262626"/>
              </a:buClr>
            </a:pPr>
            <a:r>
              <a:rPr lang="en-US" sz="1600">
                <a:ea typeface="+mn-lt"/>
                <a:cs typeface="+mn-lt"/>
              </a:rPr>
              <a:t>A 100 mg Whatman filter paper sample was stored in a sealed vial with acetic acid for 4 weeks, using deuterated, non-deuterated, or a 1:1 mixture of both acetic acids. Afterward, a 50 mg portion of each sample underwent neutralization in 0.1 M aqueous NaHCO3, followed by washing with deionized water. The air-dried samples were then extracted with chloroform, and the extracts were evaporated and dissolved in a water/methanol mixture before mass spectrometry analysis.</a:t>
            </a:r>
            <a:endParaRPr lang="en-US" sz="1600" i="1"/>
          </a:p>
          <a:p>
            <a:pPr lvl="1">
              <a:lnSpc>
                <a:spcPct val="100000"/>
              </a:lnSpc>
              <a:buClr>
                <a:srgbClr val="262626"/>
              </a:buClr>
            </a:pPr>
            <a:r>
              <a:rPr lang="en-US" sz="1600">
                <a:ea typeface="+mn-lt"/>
                <a:cs typeface="+mn-lt"/>
              </a:rPr>
              <a:t>Mass spectra of the resulting solution were obtained using an Agilent 6320 XCT Ion Trap MS, operating in positive mode with specific settings for capillary voltage, source temperature, and nitrogen gas flow. The scan range was 50–500 m/z in profile mode.</a:t>
            </a:r>
            <a:endParaRPr lang="en-US" sz="1600"/>
          </a:p>
          <a:p>
            <a:pPr lvl="1">
              <a:lnSpc>
                <a:spcPct val="100000"/>
              </a:lnSpc>
              <a:buClr>
                <a:srgbClr val="262626"/>
              </a:buClr>
            </a:pPr>
            <a:endParaRPr lang="en-US" sz="1600" i="1"/>
          </a:p>
          <a:p>
            <a:pPr>
              <a:lnSpc>
                <a:spcPct val="100000"/>
              </a:lnSpc>
              <a:buClr>
                <a:srgbClr val="262626"/>
              </a:buClr>
            </a:pPr>
            <a:endParaRPr lang="en-US" sz="1600"/>
          </a:p>
          <a:p>
            <a:pPr lvl="1">
              <a:lnSpc>
                <a:spcPct val="100000"/>
              </a:lnSpc>
              <a:buClr>
                <a:srgbClr val="262626"/>
              </a:buClr>
              <a:buFont typeface="Arial" pitchFamily="18" charset="0"/>
              <a:buChar char="•"/>
            </a:pPr>
            <a:endParaRPr lang="en-US" sz="1600"/>
          </a:p>
        </p:txBody>
      </p:sp>
      <p:sp>
        <p:nvSpPr>
          <p:cNvPr id="4" name="Slide Number Placeholder 3">
            <a:extLst>
              <a:ext uri="{FF2B5EF4-FFF2-40B4-BE49-F238E27FC236}">
                <a16:creationId xmlns:a16="http://schemas.microsoft.com/office/drawing/2014/main" id="{D850E722-BA56-8646-7F5D-5820FC3A4E5D}"/>
              </a:ext>
            </a:extLst>
          </p:cNvPr>
          <p:cNvSpPr>
            <a:spLocks noGrp="1"/>
          </p:cNvSpPr>
          <p:nvPr>
            <p:ph type="sldNum" sz="quarter" idx="12"/>
          </p:nvPr>
        </p:nvSpPr>
        <p:spPr>
          <a:xfrm>
            <a:off x="10287000" y="6035040"/>
            <a:ext cx="838200" cy="365760"/>
          </a:xfrm>
        </p:spPr>
        <p:txBody>
          <a:bodyPr>
            <a:normAutofit/>
          </a:bodyPr>
          <a:lstStyle/>
          <a:p>
            <a:pPr>
              <a:spcAft>
                <a:spcPts val="600"/>
              </a:spcAft>
            </a:pPr>
            <a:fld id="{34B7E4EF-A1BD-40F4-AB7B-04F084DD991D}" type="slidenum">
              <a:rPr lang="en-US" smtClean="0"/>
              <a:pPr>
                <a:spcAft>
                  <a:spcPts val="600"/>
                </a:spcAft>
              </a:pPr>
              <a:t>6</a:t>
            </a:fld>
            <a:endParaRPr lang="en-US"/>
          </a:p>
        </p:txBody>
      </p:sp>
      <p:pic>
        <p:nvPicPr>
          <p:cNvPr id="5" name="Indian Institute of Technology Guwahati 6">
            <a:hlinkClick r:id="" action="ppaction://media"/>
            <a:extLst>
              <a:ext uri="{FF2B5EF4-FFF2-40B4-BE49-F238E27FC236}">
                <a16:creationId xmlns:a16="http://schemas.microsoft.com/office/drawing/2014/main" id="{5810C08D-852C-B28F-A2BF-2F158FBDAE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2775" y="5559425"/>
            <a:ext cx="730250" cy="730250"/>
          </a:xfrm>
          <a:prstGeom prst="rect">
            <a:avLst/>
          </a:prstGeom>
        </p:spPr>
      </p:pic>
    </p:spTree>
    <p:extLst>
      <p:ext uri="{BB962C8B-B14F-4D97-AF65-F5344CB8AC3E}">
        <p14:creationId xmlns:p14="http://schemas.microsoft.com/office/powerpoint/2010/main" val="2327747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A row of samples for medical testing">
            <a:extLst>
              <a:ext uri="{FF2B5EF4-FFF2-40B4-BE49-F238E27FC236}">
                <a16:creationId xmlns:a16="http://schemas.microsoft.com/office/drawing/2014/main" id="{97672098-9945-7D98-28AC-AE066DA9FA27}"/>
              </a:ext>
            </a:extLst>
          </p:cNvPr>
          <p:cNvPicPr>
            <a:picLocks noChangeAspect="1"/>
          </p:cNvPicPr>
          <p:nvPr/>
        </p:nvPicPr>
        <p:blipFill rotWithShape="1">
          <a:blip r:embed="rId4">
            <a:duotone>
              <a:schemeClr val="bg2">
                <a:shade val="45000"/>
                <a:satMod val="135000"/>
              </a:schemeClr>
              <a:prstClr val="white"/>
            </a:duotone>
            <a:alphaModFix amt="35000"/>
          </a:blip>
          <a:srcRect r="-2" b="24999"/>
          <a:stretch/>
        </p:blipFill>
        <p:spPr>
          <a:xfrm>
            <a:off x="20" y="10"/>
            <a:ext cx="12191980" cy="6857990"/>
          </a:xfrm>
          <a:prstGeom prst="rect">
            <a:avLst/>
          </a:prstGeom>
        </p:spPr>
      </p:pic>
      <p:sp>
        <p:nvSpPr>
          <p:cNvPr id="2" name="Title 1">
            <a:extLst>
              <a:ext uri="{FF2B5EF4-FFF2-40B4-BE49-F238E27FC236}">
                <a16:creationId xmlns:a16="http://schemas.microsoft.com/office/drawing/2014/main" id="{79A4CEF0-AAEA-BB6B-C266-308332E04C26}"/>
              </a:ext>
            </a:extLst>
          </p:cNvPr>
          <p:cNvSpPr>
            <a:spLocks noGrp="1"/>
          </p:cNvSpPr>
          <p:nvPr>
            <p:ph type="title"/>
          </p:nvPr>
        </p:nvSpPr>
        <p:spPr>
          <a:xfrm>
            <a:off x="1066800" y="-132106"/>
            <a:ext cx="10058400" cy="2146300"/>
          </a:xfrm>
        </p:spPr>
        <p:txBody>
          <a:bodyPr>
            <a:normAutofit/>
          </a:bodyPr>
          <a:lstStyle/>
          <a:p>
            <a:r>
              <a:rPr lang="en-US"/>
              <a:t>Methodology       </a:t>
            </a:r>
          </a:p>
        </p:txBody>
      </p:sp>
      <p:sp>
        <p:nvSpPr>
          <p:cNvPr id="3" name="Content Placeholder 2">
            <a:extLst>
              <a:ext uri="{FF2B5EF4-FFF2-40B4-BE49-F238E27FC236}">
                <a16:creationId xmlns:a16="http://schemas.microsoft.com/office/drawing/2014/main" id="{32793EA2-ED44-8F0A-C1E8-1749BD8C2DDF}"/>
              </a:ext>
            </a:extLst>
          </p:cNvPr>
          <p:cNvSpPr>
            <a:spLocks noGrp="1"/>
          </p:cNvSpPr>
          <p:nvPr>
            <p:ph idx="1"/>
          </p:nvPr>
        </p:nvSpPr>
        <p:spPr>
          <a:xfrm>
            <a:off x="1066800" y="384182"/>
            <a:ext cx="10058400" cy="5568562"/>
          </a:xfrm>
        </p:spPr>
        <p:txBody>
          <a:bodyPr vert="horz" lIns="91440" tIns="45720" rIns="91440" bIns="45720" rtlCol="0" anchor="t">
            <a:noAutofit/>
          </a:bodyPr>
          <a:lstStyle/>
          <a:p>
            <a:pPr>
              <a:lnSpc>
                <a:spcPct val="100000"/>
              </a:lnSpc>
            </a:pPr>
            <a:endParaRPr lang="en-US" sz="1400" i="1">
              <a:ea typeface="+mn-lt"/>
              <a:cs typeface="+mn-lt"/>
            </a:endParaRPr>
          </a:p>
          <a:p>
            <a:pPr>
              <a:lnSpc>
                <a:spcPct val="100000"/>
              </a:lnSpc>
              <a:buClr>
                <a:srgbClr val="262626"/>
              </a:buClr>
            </a:pPr>
            <a:endParaRPr lang="en-US" sz="1400" i="1">
              <a:ea typeface="+mn-lt"/>
              <a:cs typeface="+mn-lt"/>
            </a:endParaRPr>
          </a:p>
          <a:p>
            <a:pPr marL="0" indent="0">
              <a:lnSpc>
                <a:spcPct val="100000"/>
              </a:lnSpc>
              <a:buClr>
                <a:srgbClr val="262626"/>
              </a:buClr>
              <a:buNone/>
            </a:pPr>
            <a:endParaRPr lang="en-US" sz="1600" i="1">
              <a:ea typeface="+mn-lt"/>
              <a:cs typeface="+mn-lt"/>
            </a:endParaRPr>
          </a:p>
          <a:p>
            <a:pPr>
              <a:lnSpc>
                <a:spcPct val="100000"/>
              </a:lnSpc>
              <a:buClr>
                <a:srgbClr val="262626"/>
              </a:buClr>
            </a:pPr>
            <a:r>
              <a:rPr lang="en-US" sz="1800" i="1" u="sng">
                <a:ea typeface="+mn-lt"/>
                <a:cs typeface="+mn-lt"/>
              </a:rPr>
              <a:t>GC</a:t>
            </a:r>
            <a:r>
              <a:rPr lang="en-US" sz="1800" u="sng">
                <a:ea typeface="+mn-lt"/>
                <a:cs typeface="+mn-lt"/>
              </a:rPr>
              <a:t>–</a:t>
            </a:r>
            <a:r>
              <a:rPr lang="en-US" sz="1800" i="1" u="sng">
                <a:ea typeface="+mn-lt"/>
                <a:cs typeface="+mn-lt"/>
              </a:rPr>
              <a:t>MS analysis with solid-phase microextraction (SPME) </a:t>
            </a:r>
            <a:endParaRPr lang="en-US" sz="1800" u="sng"/>
          </a:p>
          <a:p>
            <a:pPr lvl="1">
              <a:lnSpc>
                <a:spcPct val="100000"/>
              </a:lnSpc>
              <a:buClr>
                <a:srgbClr val="262626"/>
              </a:buClr>
            </a:pPr>
            <a:r>
              <a:rPr lang="en-US" sz="1600">
                <a:ea typeface="+mn-lt"/>
                <a:cs typeface="+mn-lt"/>
              </a:rPr>
              <a:t>GC–MS analysis was conducted using an Agilent 7890A gas chromatograph coupled with an Agilent 5975C triple axis mass selective detector (MSD). The GC had both multimode and split− /</a:t>
            </a:r>
            <a:r>
              <a:rPr lang="en-US" sz="1600" err="1">
                <a:ea typeface="+mn-lt"/>
                <a:cs typeface="+mn-lt"/>
              </a:rPr>
              <a:t>splitless</a:t>
            </a:r>
            <a:r>
              <a:rPr lang="en-US" sz="1600">
                <a:ea typeface="+mn-lt"/>
                <a:cs typeface="+mn-lt"/>
              </a:rPr>
              <a:t> inlets.</a:t>
            </a:r>
            <a:endParaRPr lang="en-US" sz="1600" i="1"/>
          </a:p>
          <a:p>
            <a:pPr lvl="1">
              <a:lnSpc>
                <a:spcPct val="100000"/>
              </a:lnSpc>
              <a:buClr>
                <a:srgbClr val="262626"/>
              </a:buClr>
            </a:pPr>
            <a:r>
              <a:rPr lang="en-US" sz="1600">
                <a:ea typeface="+mn-lt"/>
                <a:cs typeface="+mn-lt"/>
              </a:rPr>
              <a:t>For methyl acetate analysis, a VF-</a:t>
            </a:r>
            <a:r>
              <a:rPr lang="en-US" sz="1600" err="1">
                <a:ea typeface="+mn-lt"/>
                <a:cs typeface="+mn-lt"/>
              </a:rPr>
              <a:t>WaxMS</a:t>
            </a:r>
            <a:r>
              <a:rPr lang="en-US" sz="1600">
                <a:ea typeface="+mn-lt"/>
                <a:cs typeface="+mn-lt"/>
              </a:rPr>
              <a:t> column was connected to the multimode inlet and the MSD. The split− /</a:t>
            </a:r>
            <a:r>
              <a:rPr lang="en-US" sz="1600" err="1">
                <a:ea typeface="+mn-lt"/>
                <a:cs typeface="+mn-lt"/>
              </a:rPr>
              <a:t>splitless</a:t>
            </a:r>
            <a:r>
              <a:rPr lang="en-US" sz="1600">
                <a:ea typeface="+mn-lt"/>
                <a:cs typeface="+mn-lt"/>
              </a:rPr>
              <a:t> inlet was used for fiber conditioning. A fused silica capillary was connected to the split− /</a:t>
            </a:r>
            <a:r>
              <a:rPr lang="en-US" sz="1600" err="1">
                <a:ea typeface="+mn-lt"/>
                <a:cs typeface="+mn-lt"/>
              </a:rPr>
              <a:t>splitless</a:t>
            </a:r>
            <a:r>
              <a:rPr lang="en-US" sz="1600">
                <a:ea typeface="+mn-lt"/>
                <a:cs typeface="+mn-lt"/>
              </a:rPr>
              <a:t> inlet to maintain helium carrier gas pressure.</a:t>
            </a:r>
            <a:endParaRPr lang="en-US" sz="1600"/>
          </a:p>
          <a:p>
            <a:pPr lvl="1">
              <a:lnSpc>
                <a:spcPct val="100000"/>
              </a:lnSpc>
              <a:buClr>
                <a:srgbClr val="262626"/>
              </a:buClr>
            </a:pPr>
            <a:r>
              <a:rPr lang="en-US" sz="1600">
                <a:ea typeface="+mn-lt"/>
                <a:cs typeface="+mn-lt"/>
              </a:rPr>
              <a:t>The GC operating conditions included specific temperature gradients, constant column flow, and an electron ionization mode (EI-mode) for the MSD. Data acquisition was performed in SIM mode for the detection of methyl acetate and its carbon-labeled derivative. The SPME process was automated using a CTC-</a:t>
            </a:r>
            <a:r>
              <a:rPr lang="en-US" sz="1600" err="1">
                <a:ea typeface="+mn-lt"/>
                <a:cs typeface="+mn-lt"/>
              </a:rPr>
              <a:t>PALxt</a:t>
            </a:r>
            <a:r>
              <a:rPr lang="en-US" sz="1600">
                <a:ea typeface="+mn-lt"/>
                <a:cs typeface="+mn-lt"/>
              </a:rPr>
              <a:t> autosampler controlled by Chronos software, and </a:t>
            </a:r>
            <a:r>
              <a:rPr lang="en-US" sz="1600" err="1">
                <a:ea typeface="+mn-lt"/>
                <a:cs typeface="+mn-lt"/>
              </a:rPr>
              <a:t>Carboxen</a:t>
            </a:r>
            <a:r>
              <a:rPr lang="en-US" sz="1600">
                <a:ea typeface="+mn-lt"/>
                <a:cs typeface="+mn-lt"/>
              </a:rPr>
              <a:t>/PDMS SPME fibers were used.</a:t>
            </a:r>
            <a:endParaRPr lang="en-US" sz="1600"/>
          </a:p>
          <a:p>
            <a:pPr>
              <a:lnSpc>
                <a:spcPct val="100000"/>
              </a:lnSpc>
              <a:buClr>
                <a:srgbClr val="262626"/>
              </a:buClr>
            </a:pPr>
            <a:r>
              <a:rPr lang="en-US" sz="1800" i="1" u="sng">
                <a:ea typeface="+mn-lt"/>
                <a:cs typeface="+mn-lt"/>
              </a:rPr>
              <a:t>Optimized standard procedure for accurate acetylation analysis </a:t>
            </a:r>
            <a:endParaRPr lang="en-US" sz="1800" u="sng"/>
          </a:p>
          <a:p>
            <a:pPr lvl="1">
              <a:lnSpc>
                <a:spcPct val="100000"/>
              </a:lnSpc>
              <a:buClr>
                <a:srgbClr val="262626"/>
              </a:buClr>
            </a:pPr>
            <a:r>
              <a:rPr lang="en-US" sz="1600">
                <a:ea typeface="+mn-lt"/>
                <a:cs typeface="+mn-lt"/>
              </a:rPr>
              <a:t>A stock solution (Stock Solution A) was prepared by dissolving 10 mg of 4-O-(13C2-acetyl)-vanillin, an internal standard, in 4 mL of anhydrous methanol.</a:t>
            </a:r>
            <a:endParaRPr lang="en-US" sz="1600" i="1"/>
          </a:p>
          <a:p>
            <a:pPr lvl="1">
              <a:lnSpc>
                <a:spcPct val="100000"/>
              </a:lnSpc>
              <a:buClr>
                <a:srgbClr val="262626"/>
              </a:buClr>
            </a:pPr>
            <a:r>
              <a:rPr lang="en-US" sz="1600">
                <a:ea typeface="+mn-lt"/>
                <a:cs typeface="+mn-lt"/>
              </a:rPr>
              <a:t>For sample analysis, approximately 2 mg of cellulose or paper sample was placed in a 1.5 mL vial. To each sample, 50 </a:t>
            </a:r>
            <a:r>
              <a:rPr lang="en-US" sz="1600" err="1">
                <a:ea typeface="+mn-lt"/>
                <a:cs typeface="+mn-lt"/>
              </a:rPr>
              <a:t>μL</a:t>
            </a:r>
            <a:r>
              <a:rPr lang="en-US" sz="1600">
                <a:ea typeface="+mn-lt"/>
                <a:cs typeface="+mn-lt"/>
              </a:rPr>
              <a:t> of anhydrous methanol and 20 </a:t>
            </a:r>
            <a:r>
              <a:rPr lang="en-US" sz="1600" err="1">
                <a:ea typeface="+mn-lt"/>
                <a:cs typeface="+mn-lt"/>
              </a:rPr>
              <a:t>μL</a:t>
            </a:r>
            <a:r>
              <a:rPr lang="en-US" sz="1600">
                <a:ea typeface="+mn-lt"/>
                <a:cs typeface="+mn-lt"/>
              </a:rPr>
              <a:t> of Stock Solution A were added. Additionally, 300 </a:t>
            </a:r>
            <a:r>
              <a:rPr lang="en-US" sz="1600" err="1">
                <a:ea typeface="+mn-lt"/>
                <a:cs typeface="+mn-lt"/>
              </a:rPr>
              <a:t>μL</a:t>
            </a:r>
            <a:r>
              <a:rPr lang="en-US" sz="1600">
                <a:ea typeface="+mn-lt"/>
                <a:cs typeface="+mn-lt"/>
              </a:rPr>
              <a:t> of sodium methanolate (0.5 M in MeOH) was introduced before sealing the vials with 1.3 mm silicon/PTFE septa crimp caps. These prepared samples were promptly used for GC–MS analysis.</a:t>
            </a:r>
            <a:endParaRPr lang="en-US" sz="1600"/>
          </a:p>
          <a:p>
            <a:pPr lvl="1">
              <a:lnSpc>
                <a:spcPct val="100000"/>
              </a:lnSpc>
              <a:buClr>
                <a:srgbClr val="262626"/>
              </a:buClr>
            </a:pPr>
            <a:endParaRPr lang="en-US" sz="1600" i="1"/>
          </a:p>
          <a:p>
            <a:pPr>
              <a:lnSpc>
                <a:spcPct val="100000"/>
              </a:lnSpc>
              <a:buClr>
                <a:srgbClr val="262626"/>
              </a:buClr>
            </a:pPr>
            <a:endParaRPr lang="en-US" sz="1400"/>
          </a:p>
          <a:p>
            <a:pPr lvl="1">
              <a:lnSpc>
                <a:spcPct val="100000"/>
              </a:lnSpc>
              <a:buClr>
                <a:srgbClr val="262626"/>
              </a:buClr>
            </a:pPr>
            <a:endParaRPr lang="en-US" sz="1400" i="1"/>
          </a:p>
          <a:p>
            <a:pPr>
              <a:lnSpc>
                <a:spcPct val="100000"/>
              </a:lnSpc>
              <a:buClr>
                <a:srgbClr val="262626"/>
              </a:buClr>
            </a:pPr>
            <a:endParaRPr lang="en-US" sz="1400"/>
          </a:p>
        </p:txBody>
      </p:sp>
      <p:sp>
        <p:nvSpPr>
          <p:cNvPr id="4" name="Slide Number Placeholder 3">
            <a:extLst>
              <a:ext uri="{FF2B5EF4-FFF2-40B4-BE49-F238E27FC236}">
                <a16:creationId xmlns:a16="http://schemas.microsoft.com/office/drawing/2014/main" id="{7E7730A9-5137-B277-0345-DE7A35515F7F}"/>
              </a:ext>
            </a:extLst>
          </p:cNvPr>
          <p:cNvSpPr>
            <a:spLocks noGrp="1"/>
          </p:cNvSpPr>
          <p:nvPr>
            <p:ph type="sldNum" sz="quarter" idx="12"/>
          </p:nvPr>
        </p:nvSpPr>
        <p:spPr>
          <a:xfrm>
            <a:off x="10287000" y="6035040"/>
            <a:ext cx="838200" cy="365760"/>
          </a:xfrm>
        </p:spPr>
        <p:txBody>
          <a:bodyPr>
            <a:normAutofit/>
          </a:bodyPr>
          <a:lstStyle/>
          <a:p>
            <a:pPr>
              <a:spcAft>
                <a:spcPts val="600"/>
              </a:spcAft>
            </a:pPr>
            <a:fld id="{34B7E4EF-A1BD-40F4-AB7B-04F084DD991D}" type="slidenum">
              <a:rPr lang="en-US" smtClean="0"/>
              <a:pPr>
                <a:spcAft>
                  <a:spcPts val="600"/>
                </a:spcAft>
              </a:pPr>
              <a:t>7</a:t>
            </a:fld>
            <a:endParaRPr lang="en-US"/>
          </a:p>
        </p:txBody>
      </p:sp>
      <p:pic>
        <p:nvPicPr>
          <p:cNvPr id="5" name="Indian Institute of Technology 2">
            <a:hlinkClick r:id="" action="ppaction://media"/>
            <a:extLst>
              <a:ext uri="{FF2B5EF4-FFF2-40B4-BE49-F238E27FC236}">
                <a16:creationId xmlns:a16="http://schemas.microsoft.com/office/drawing/2014/main" id="{2ACAC07B-729C-EECF-CE5A-157149EB9E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97282" y="487910"/>
            <a:ext cx="730250" cy="730250"/>
          </a:xfrm>
          <a:prstGeom prst="rect">
            <a:avLst/>
          </a:prstGeom>
        </p:spPr>
      </p:pic>
    </p:spTree>
    <p:extLst>
      <p:ext uri="{BB962C8B-B14F-4D97-AF65-F5344CB8AC3E}">
        <p14:creationId xmlns:p14="http://schemas.microsoft.com/office/powerpoint/2010/main" val="2200698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29B1C-7D12-A788-45A2-B489279F36F7}"/>
              </a:ext>
            </a:extLst>
          </p:cNvPr>
          <p:cNvSpPr>
            <a:spLocks noGrp="1"/>
          </p:cNvSpPr>
          <p:nvPr>
            <p:ph type="title"/>
          </p:nvPr>
        </p:nvSpPr>
        <p:spPr>
          <a:xfrm>
            <a:off x="6846137" y="3567774"/>
            <a:ext cx="4602152" cy="939074"/>
          </a:xfrm>
        </p:spPr>
        <p:txBody>
          <a:bodyPr>
            <a:normAutofit/>
          </a:bodyPr>
          <a:lstStyle/>
          <a:p>
            <a:r>
              <a:rPr lang="en-US" sz="3200"/>
              <a:t>Results and discussion</a:t>
            </a:r>
          </a:p>
        </p:txBody>
      </p:sp>
      <p:pic>
        <p:nvPicPr>
          <p:cNvPr id="7" name="Picture 6" descr="A diagram of cellulose&#10;&#10;Description automatically generated">
            <a:extLst>
              <a:ext uri="{FF2B5EF4-FFF2-40B4-BE49-F238E27FC236}">
                <a16:creationId xmlns:a16="http://schemas.microsoft.com/office/drawing/2014/main" id="{8EB1FAF9-1DB2-BE06-520C-52576A941D63}"/>
              </a:ext>
            </a:extLst>
          </p:cNvPr>
          <p:cNvPicPr>
            <a:picLocks noChangeAspect="1"/>
          </p:cNvPicPr>
          <p:nvPr/>
        </p:nvPicPr>
        <p:blipFill>
          <a:blip r:embed="rId4"/>
          <a:stretch>
            <a:fillRect/>
          </a:stretch>
        </p:blipFill>
        <p:spPr>
          <a:xfrm>
            <a:off x="643468" y="620803"/>
            <a:ext cx="5060992" cy="5592257"/>
          </a:xfrm>
          <a:prstGeom prst="rect">
            <a:avLst/>
          </a:prstGeom>
        </p:spPr>
      </p:pic>
      <p:pic>
        <p:nvPicPr>
          <p:cNvPr id="6" name="Picture 5" descr="Microscopic view of cells">
            <a:extLst>
              <a:ext uri="{FF2B5EF4-FFF2-40B4-BE49-F238E27FC236}">
                <a16:creationId xmlns:a16="http://schemas.microsoft.com/office/drawing/2014/main" id="{49C5BA00-3A01-D036-60BB-E06AD395030C}"/>
              </a:ext>
            </a:extLst>
          </p:cNvPr>
          <p:cNvPicPr>
            <a:picLocks noChangeAspect="1"/>
          </p:cNvPicPr>
          <p:nvPr/>
        </p:nvPicPr>
        <p:blipFill rotWithShape="1">
          <a:blip r:embed="rId5"/>
          <a:srcRect l="18682" r="7982" b="-1"/>
          <a:stretch/>
        </p:blipFill>
        <p:spPr>
          <a:xfrm>
            <a:off x="7589859" y="564693"/>
            <a:ext cx="3146877" cy="2864298"/>
          </a:xfrm>
          <a:prstGeom prst="rect">
            <a:avLst/>
          </a:prstGeom>
        </p:spPr>
      </p:pic>
      <p:sp>
        <p:nvSpPr>
          <p:cNvPr id="3" name="Content Placeholder 2">
            <a:extLst>
              <a:ext uri="{FF2B5EF4-FFF2-40B4-BE49-F238E27FC236}">
                <a16:creationId xmlns:a16="http://schemas.microsoft.com/office/drawing/2014/main" id="{A278C855-D6AB-28FA-7230-EB95339608F9}"/>
              </a:ext>
            </a:extLst>
          </p:cNvPr>
          <p:cNvSpPr>
            <a:spLocks noGrp="1"/>
          </p:cNvSpPr>
          <p:nvPr>
            <p:ph idx="1"/>
          </p:nvPr>
        </p:nvSpPr>
        <p:spPr>
          <a:xfrm>
            <a:off x="6846137" y="4274545"/>
            <a:ext cx="4602152" cy="2003373"/>
          </a:xfrm>
        </p:spPr>
        <p:txBody>
          <a:bodyPr vert="horz" lIns="91440" tIns="45720" rIns="91440" bIns="45720" rtlCol="0" anchor="t">
            <a:normAutofit fontScale="92500" lnSpcReduction="10000"/>
          </a:bodyPr>
          <a:lstStyle/>
          <a:p>
            <a:pPr>
              <a:lnSpc>
                <a:spcPct val="100000"/>
              </a:lnSpc>
            </a:pPr>
            <a:r>
              <a:rPr lang="en-US" sz="1400" b="1">
                <a:ea typeface="+mn-lt"/>
                <a:cs typeface="+mn-lt"/>
              </a:rPr>
              <a:t>Importance of Acetic Acid in Paper Aging:</a:t>
            </a:r>
          </a:p>
          <a:p>
            <a:pPr lvl="1">
              <a:lnSpc>
                <a:spcPct val="100000"/>
              </a:lnSpc>
              <a:buClr>
                <a:srgbClr val="262626"/>
              </a:buClr>
            </a:pPr>
            <a:r>
              <a:rPr lang="en-US" sz="1200">
                <a:ea typeface="+mn-lt"/>
                <a:cs typeface="+mn-lt"/>
              </a:rPr>
              <a:t>Acetic acid is a significant concern in paper aging.</a:t>
            </a:r>
            <a:endParaRPr lang="en-US" sz="1200" b="1"/>
          </a:p>
          <a:p>
            <a:pPr lvl="1">
              <a:lnSpc>
                <a:spcPct val="100000"/>
              </a:lnSpc>
              <a:buClr>
                <a:srgbClr val="262626"/>
              </a:buClr>
            </a:pPr>
            <a:r>
              <a:rPr lang="en-US" sz="1200">
                <a:ea typeface="+mn-lt"/>
                <a:cs typeface="+mn-lt"/>
              </a:rPr>
              <a:t>It is one of the most abundant volatile organic compounds (VOCs) found in indoor air and is particularly prevalent in environments with wood and paper materials.</a:t>
            </a:r>
            <a:endParaRPr lang="en-US" sz="1200"/>
          </a:p>
          <a:p>
            <a:pPr lvl="1">
              <a:lnSpc>
                <a:spcPct val="100000"/>
              </a:lnSpc>
              <a:buClr>
                <a:srgbClr val="262626"/>
              </a:buClr>
            </a:pPr>
            <a:r>
              <a:rPr lang="en-US" sz="1200">
                <a:ea typeface="+mn-lt"/>
                <a:cs typeface="+mn-lt"/>
              </a:rPr>
              <a:t>Acetic acid originates from various biological and synthetic sources, with wood and plants being primary contributors.</a:t>
            </a:r>
            <a:endParaRPr lang="en-US" sz="1200"/>
          </a:p>
          <a:p>
            <a:pPr lvl="1">
              <a:lnSpc>
                <a:spcPct val="100000"/>
              </a:lnSpc>
              <a:buClr>
                <a:srgbClr val="262626"/>
              </a:buClr>
            </a:pPr>
            <a:r>
              <a:rPr lang="en-US" sz="1200">
                <a:ea typeface="+mn-lt"/>
                <a:cs typeface="+mn-lt"/>
              </a:rPr>
              <a:t>Wooden structures, such as particle boards and drawers, are major sources of acetic acid fumigation in storage areas for cellulosic objects.</a:t>
            </a:r>
            <a:endParaRPr lang="en-US" sz="1200"/>
          </a:p>
          <a:p>
            <a:pPr marL="274320" lvl="1" indent="0">
              <a:lnSpc>
                <a:spcPct val="100000"/>
              </a:lnSpc>
              <a:buClr>
                <a:srgbClr val="262626"/>
              </a:buClr>
              <a:buNone/>
            </a:pPr>
            <a:br>
              <a:rPr lang="en-US" sz="700"/>
            </a:br>
            <a:endParaRPr lang="en-US" sz="700"/>
          </a:p>
        </p:txBody>
      </p:sp>
      <p:sp>
        <p:nvSpPr>
          <p:cNvPr id="4" name="Slide Number Placeholder 3">
            <a:extLst>
              <a:ext uri="{FF2B5EF4-FFF2-40B4-BE49-F238E27FC236}">
                <a16:creationId xmlns:a16="http://schemas.microsoft.com/office/drawing/2014/main" id="{04CB1AB4-927F-203F-0822-BD8646B5E9AB}"/>
              </a:ext>
            </a:extLst>
          </p:cNvPr>
          <p:cNvSpPr>
            <a:spLocks noGrp="1"/>
          </p:cNvSpPr>
          <p:nvPr>
            <p:ph type="sldNum" sz="quarter" idx="12"/>
          </p:nvPr>
        </p:nvSpPr>
        <p:spPr>
          <a:xfrm>
            <a:off x="325565" y="6314102"/>
            <a:ext cx="548640" cy="274320"/>
          </a:xfrm>
          <a:prstGeom prst="ellipse">
            <a:avLst/>
          </a:prstGeom>
        </p:spPr>
        <p:txBody>
          <a:bodyPr>
            <a:normAutofit/>
          </a:bodyPr>
          <a:lstStyle/>
          <a:p>
            <a:pPr>
              <a:lnSpc>
                <a:spcPct val="90000"/>
              </a:lnSpc>
              <a:spcAft>
                <a:spcPts val="600"/>
              </a:spcAft>
            </a:pPr>
            <a:fld id="{34B7E4EF-A1BD-40F4-AB7B-04F084DD991D}" type="slidenum">
              <a:rPr lang="en-US" sz="700">
                <a:solidFill>
                  <a:schemeClr val="tx1">
                    <a:lumMod val="85000"/>
                    <a:lumOff val="15000"/>
                  </a:schemeClr>
                </a:solidFill>
              </a:rPr>
              <a:pPr>
                <a:lnSpc>
                  <a:spcPct val="90000"/>
                </a:lnSpc>
                <a:spcAft>
                  <a:spcPts val="600"/>
                </a:spcAft>
              </a:pPr>
              <a:t>8</a:t>
            </a:fld>
            <a:endParaRPr lang="en-US" sz="700">
              <a:solidFill>
                <a:schemeClr val="tx1">
                  <a:lumMod val="85000"/>
                  <a:lumOff val="15000"/>
                </a:schemeClr>
              </a:solidFill>
            </a:endParaRPr>
          </a:p>
        </p:txBody>
      </p:sp>
      <p:pic>
        <p:nvPicPr>
          <p:cNvPr id="5" name="Indian Institute of Technology Guwahati 3">
            <a:hlinkClick r:id="" action="ppaction://media"/>
            <a:extLst>
              <a:ext uri="{FF2B5EF4-FFF2-40B4-BE49-F238E27FC236}">
                <a16:creationId xmlns:a16="http://schemas.microsoft.com/office/drawing/2014/main" id="{FFA681C4-71AA-F4E4-DF01-001E97864B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69318" y="622778"/>
            <a:ext cx="730250" cy="730250"/>
          </a:xfrm>
          <a:prstGeom prst="rect">
            <a:avLst/>
          </a:prstGeom>
        </p:spPr>
      </p:pic>
    </p:spTree>
    <p:extLst>
      <p:ext uri="{BB962C8B-B14F-4D97-AF65-F5344CB8AC3E}">
        <p14:creationId xmlns:p14="http://schemas.microsoft.com/office/powerpoint/2010/main" val="29687592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3042-DCA7-17B1-4FC6-360B7CFD2BFF}"/>
              </a:ext>
            </a:extLst>
          </p:cNvPr>
          <p:cNvSpPr>
            <a:spLocks noGrp="1"/>
          </p:cNvSpPr>
          <p:nvPr>
            <p:ph type="title"/>
          </p:nvPr>
        </p:nvSpPr>
        <p:spPr>
          <a:xfrm>
            <a:off x="868680" y="642593"/>
            <a:ext cx="6603538" cy="1744183"/>
          </a:xfrm>
        </p:spPr>
        <p:txBody>
          <a:bodyPr>
            <a:normAutofit/>
          </a:bodyPr>
          <a:lstStyle/>
          <a:p>
            <a:br>
              <a:rPr lang="en-US"/>
            </a:br>
            <a:endParaRPr lang="en-US"/>
          </a:p>
        </p:txBody>
      </p:sp>
      <p:sp>
        <p:nvSpPr>
          <p:cNvPr id="3" name="Content Placeholder 2">
            <a:extLst>
              <a:ext uri="{FF2B5EF4-FFF2-40B4-BE49-F238E27FC236}">
                <a16:creationId xmlns:a16="http://schemas.microsoft.com/office/drawing/2014/main" id="{93E565E6-E290-DC22-045A-63C33AA63CE2}"/>
              </a:ext>
            </a:extLst>
          </p:cNvPr>
          <p:cNvSpPr>
            <a:spLocks noGrp="1"/>
          </p:cNvSpPr>
          <p:nvPr>
            <p:ph idx="1"/>
          </p:nvPr>
        </p:nvSpPr>
        <p:spPr>
          <a:xfrm>
            <a:off x="868680" y="1824333"/>
            <a:ext cx="6603538" cy="4210707"/>
          </a:xfrm>
        </p:spPr>
        <p:txBody>
          <a:bodyPr vert="horz" lIns="91440" tIns="45720" rIns="91440" bIns="45720" rtlCol="0">
            <a:normAutofit/>
          </a:bodyPr>
          <a:lstStyle/>
          <a:p>
            <a:r>
              <a:rPr lang="en-US" b="1">
                <a:ea typeface="+mn-lt"/>
                <a:cs typeface="+mn-lt"/>
              </a:rPr>
              <a:t>Cellulose as a Source of Acetic Acid:</a:t>
            </a:r>
            <a:endParaRPr lang="en-US"/>
          </a:p>
          <a:p>
            <a:pPr lvl="1">
              <a:buClr>
                <a:srgbClr val="262626"/>
              </a:buClr>
            </a:pPr>
            <a:r>
              <a:rPr lang="en-US">
                <a:ea typeface="+mn-lt"/>
                <a:cs typeface="+mn-lt"/>
              </a:rPr>
              <a:t>During the aging of cellulose-based materials like paper, cellulose itself can generate small amounts of acetic acid.</a:t>
            </a:r>
            <a:endParaRPr lang="en-US"/>
          </a:p>
          <a:p>
            <a:pPr lvl="1">
              <a:buClr>
                <a:srgbClr val="262626"/>
              </a:buClr>
            </a:pPr>
            <a:r>
              <a:rPr lang="en-US">
                <a:ea typeface="+mn-lt"/>
                <a:cs typeface="+mn-lt"/>
              </a:rPr>
              <a:t>This acetic acid production occurs through hydrolysis and oxidation processes, which transform cellulose into volatile degradation products.</a:t>
            </a:r>
            <a:endParaRPr lang="en-US"/>
          </a:p>
          <a:p>
            <a:pPr lvl="1">
              <a:buClr>
                <a:srgbClr val="262626"/>
              </a:buClr>
            </a:pPr>
            <a:r>
              <a:rPr lang="en-US">
                <a:ea typeface="+mn-lt"/>
                <a:cs typeface="+mn-lt"/>
              </a:rPr>
              <a:t>Conditions such as acidity, alkalinity, or oxidative environments can accelerate the formation of acetic acid from cellulose.</a:t>
            </a:r>
            <a:endParaRPr lang="en-US"/>
          </a:p>
          <a:p>
            <a:pPr lvl="1">
              <a:buClr>
                <a:srgbClr val="262626"/>
              </a:buClr>
            </a:pPr>
            <a:r>
              <a:rPr lang="en-US">
                <a:ea typeface="+mn-lt"/>
                <a:cs typeface="+mn-lt"/>
              </a:rPr>
              <a:t>While cellulose, in its pristine form, may produce trace amounts of acetic acid, its transformation into lower-molecular fragments, such as oligomers and monomers, is a prerequisite for substantial acetic acid generation.</a:t>
            </a:r>
            <a:endParaRPr lang="en-US"/>
          </a:p>
          <a:p>
            <a:pPr marL="0" indent="0">
              <a:buClr>
                <a:srgbClr val="262626"/>
              </a:buClr>
              <a:buNone/>
            </a:pPr>
            <a:br>
              <a:rPr lang="en-US"/>
            </a:br>
            <a:endParaRPr lang="en-US"/>
          </a:p>
          <a:p>
            <a:pPr>
              <a:buClr>
                <a:srgbClr val="262626"/>
              </a:buClr>
            </a:pPr>
            <a:endParaRPr lang="en-US"/>
          </a:p>
        </p:txBody>
      </p:sp>
      <p:pic>
        <p:nvPicPr>
          <p:cNvPr id="6" name="Picture 5" descr="Render of clear molecular structure">
            <a:extLst>
              <a:ext uri="{FF2B5EF4-FFF2-40B4-BE49-F238E27FC236}">
                <a16:creationId xmlns:a16="http://schemas.microsoft.com/office/drawing/2014/main" id="{0B1BE900-49E3-19D0-8C88-A449D32889FB}"/>
              </a:ext>
            </a:extLst>
          </p:cNvPr>
          <p:cNvPicPr>
            <a:picLocks noChangeAspect="1"/>
          </p:cNvPicPr>
          <p:nvPr/>
        </p:nvPicPr>
        <p:blipFill rotWithShape="1">
          <a:blip r:embed="rId4"/>
          <a:srcRect l="4209" r="23859" b="-3"/>
          <a:stretch/>
        </p:blipFill>
        <p:spPr>
          <a:xfrm>
            <a:off x="7903029" y="365759"/>
            <a:ext cx="3917115" cy="3063241"/>
          </a:xfrm>
          <a:prstGeom prst="rect">
            <a:avLst/>
          </a:prstGeom>
        </p:spPr>
      </p:pic>
      <p:sp>
        <p:nvSpPr>
          <p:cNvPr id="4" name="Slide Number Placeholder 3">
            <a:extLst>
              <a:ext uri="{FF2B5EF4-FFF2-40B4-BE49-F238E27FC236}">
                <a16:creationId xmlns:a16="http://schemas.microsoft.com/office/drawing/2014/main" id="{00F6A139-5245-8985-7BF0-0ACF4BDA2717}"/>
              </a:ext>
            </a:extLst>
          </p:cNvPr>
          <p:cNvSpPr>
            <a:spLocks noGrp="1"/>
          </p:cNvSpPr>
          <p:nvPr>
            <p:ph type="sldNum" sz="quarter" idx="12"/>
          </p:nvPr>
        </p:nvSpPr>
        <p:spPr>
          <a:xfrm>
            <a:off x="10348535" y="6208776"/>
            <a:ext cx="1463040" cy="256032"/>
          </a:xfrm>
        </p:spPr>
        <p:txBody>
          <a:bodyPr>
            <a:normAutofit/>
          </a:bodyPr>
          <a:lstStyle/>
          <a:p>
            <a:pPr>
              <a:spcAft>
                <a:spcPts val="600"/>
              </a:spcAft>
            </a:pPr>
            <a:fld id="{34B7E4EF-A1BD-40F4-AB7B-04F084DD991D}" type="slidenum">
              <a:rPr lang="en-US">
                <a:solidFill>
                  <a:srgbClr val="FFFFFF"/>
                </a:solidFill>
              </a:rPr>
              <a:pPr>
                <a:spcAft>
                  <a:spcPts val="600"/>
                </a:spcAft>
              </a:pPr>
              <a:t>9</a:t>
            </a:fld>
            <a:endParaRPr lang="en-US">
              <a:solidFill>
                <a:srgbClr val="FFFFFF"/>
              </a:solidFill>
            </a:endParaRPr>
          </a:p>
        </p:txBody>
      </p:sp>
      <p:pic>
        <p:nvPicPr>
          <p:cNvPr id="7" name="Picture 6" descr="A graph of a blue and red line&#10;&#10;Description automatically generated">
            <a:extLst>
              <a:ext uri="{FF2B5EF4-FFF2-40B4-BE49-F238E27FC236}">
                <a16:creationId xmlns:a16="http://schemas.microsoft.com/office/drawing/2014/main" id="{F9C1065E-089D-1D2E-473F-AF0EE16DAAB7}"/>
              </a:ext>
            </a:extLst>
          </p:cNvPr>
          <p:cNvPicPr>
            <a:picLocks noChangeAspect="1"/>
          </p:cNvPicPr>
          <p:nvPr/>
        </p:nvPicPr>
        <p:blipFill rotWithShape="1">
          <a:blip r:embed="rId5"/>
          <a:srcRect r="8247" b="-3"/>
          <a:stretch/>
        </p:blipFill>
        <p:spPr>
          <a:xfrm>
            <a:off x="7903028" y="3429002"/>
            <a:ext cx="3917115" cy="3063239"/>
          </a:xfrm>
          <a:prstGeom prst="rect">
            <a:avLst/>
          </a:prstGeom>
        </p:spPr>
      </p:pic>
      <p:sp>
        <p:nvSpPr>
          <p:cNvPr id="33" name="Rectangle 32">
            <a:extLst>
              <a:ext uri="{FF2B5EF4-FFF2-40B4-BE49-F238E27FC236}">
                <a16:creationId xmlns:a16="http://schemas.microsoft.com/office/drawing/2014/main" id="{1EE8F117-D5DC-4AF4-AD72-FB7A93BAA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pic>
        <p:nvPicPr>
          <p:cNvPr id="5" name="Indian Institute of Technology Guwahati 4">
            <a:hlinkClick r:id="" action="ppaction://media"/>
            <a:extLst>
              <a:ext uri="{FF2B5EF4-FFF2-40B4-BE49-F238E27FC236}">
                <a16:creationId xmlns:a16="http://schemas.microsoft.com/office/drawing/2014/main" id="{7AA41038-68A0-7FBE-479F-D2657E4B12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3813" y="5484742"/>
            <a:ext cx="730250" cy="730250"/>
          </a:xfrm>
          <a:prstGeom prst="rect">
            <a:avLst/>
          </a:prstGeom>
        </p:spPr>
      </p:pic>
    </p:spTree>
    <p:extLst>
      <p:ext uri="{BB962C8B-B14F-4D97-AF65-F5344CB8AC3E}">
        <p14:creationId xmlns:p14="http://schemas.microsoft.com/office/powerpoint/2010/main" val="7442677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SavonVTI</vt:lpstr>
      <vt:lpstr>    Acetylation of cellulose – Another pathway of natural cellulose aging during library storage of books and papers. </vt:lpstr>
      <vt:lpstr>Contents       </vt:lpstr>
      <vt:lpstr>Introduction:    Background           </vt:lpstr>
      <vt:lpstr>Introduction:        Literature Comparison      </vt:lpstr>
      <vt:lpstr>Introduction:      Literature Gap    </vt:lpstr>
      <vt:lpstr>Methodology       </vt:lpstr>
      <vt:lpstr>Methodology       </vt:lpstr>
      <vt:lpstr>Results and discussion</vt:lpstr>
      <vt:lpstr> </vt:lpstr>
      <vt:lpstr>PowerPoint Presentation</vt:lpstr>
      <vt:lpstr>PowerPoint Presentation</vt:lpstr>
      <vt:lpstr>PowerPoint Presentation</vt:lpstr>
      <vt:lpstr>PowerPoint Presentation</vt:lpstr>
      <vt:lpstr>PowerPoint Presentation</vt:lpstr>
      <vt:lpstr>Conclusion</vt:lpstr>
      <vt:lpstr>References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42</cp:revision>
  <dcterms:created xsi:type="dcterms:W3CDTF">2023-08-29T09:52:33Z</dcterms:created>
  <dcterms:modified xsi:type="dcterms:W3CDTF">2023-10-09T18:02:25Z</dcterms:modified>
</cp:coreProperties>
</file>